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89"/>
  </p:notesMasterIdLst>
  <p:sldIdLst>
    <p:sldId id="463" r:id="rId4"/>
    <p:sldId id="705" r:id="rId5"/>
    <p:sldId id="620" r:id="rId6"/>
    <p:sldId id="630" r:id="rId7"/>
    <p:sldId id="1089" r:id="rId8"/>
    <p:sldId id="597" r:id="rId9"/>
    <p:sldId id="694" r:id="rId10"/>
    <p:sldId id="695" r:id="rId11"/>
    <p:sldId id="1090" r:id="rId12"/>
    <p:sldId id="757" r:id="rId13"/>
    <p:sldId id="756" r:id="rId14"/>
    <p:sldId id="945" r:id="rId15"/>
    <p:sldId id="946" r:id="rId16"/>
    <p:sldId id="696" r:id="rId17"/>
    <p:sldId id="708" r:id="rId18"/>
    <p:sldId id="633" r:id="rId19"/>
    <p:sldId id="758" r:id="rId20"/>
    <p:sldId id="947" r:id="rId21"/>
    <p:sldId id="697" r:id="rId22"/>
    <p:sldId id="948" r:id="rId23"/>
    <p:sldId id="699" r:id="rId24"/>
    <p:sldId id="1170" r:id="rId25"/>
    <p:sldId id="698" r:id="rId26"/>
    <p:sldId id="701" r:id="rId27"/>
    <p:sldId id="703" r:id="rId28"/>
    <p:sldId id="635" r:id="rId29"/>
    <p:sldId id="634" r:id="rId30"/>
    <p:sldId id="702" r:id="rId31"/>
    <p:sldId id="709" r:id="rId32"/>
    <p:sldId id="1235" r:id="rId33"/>
    <p:sldId id="710" r:id="rId34"/>
    <p:sldId id="828" r:id="rId35"/>
    <p:sldId id="713" r:id="rId36"/>
    <p:sldId id="714" r:id="rId37"/>
    <p:sldId id="715" r:id="rId38"/>
    <p:sldId id="829" r:id="rId39"/>
    <p:sldId id="716" r:id="rId40"/>
    <p:sldId id="718" r:id="rId41"/>
    <p:sldId id="720" r:id="rId42"/>
    <p:sldId id="721" r:id="rId43"/>
    <p:sldId id="722" r:id="rId44"/>
    <p:sldId id="727" r:id="rId45"/>
    <p:sldId id="726" r:id="rId46"/>
    <p:sldId id="728" r:id="rId47"/>
    <p:sldId id="759" r:id="rId48"/>
    <p:sldId id="1048" r:id="rId49"/>
    <p:sldId id="760" r:id="rId50"/>
    <p:sldId id="729" r:id="rId51"/>
    <p:sldId id="730" r:id="rId52"/>
    <p:sldId id="731" r:id="rId53"/>
    <p:sldId id="733" r:id="rId54"/>
    <p:sldId id="732" r:id="rId55"/>
    <p:sldId id="761" r:id="rId56"/>
    <p:sldId id="1049" r:id="rId57"/>
    <p:sldId id="1292" r:id="rId58"/>
    <p:sldId id="922" r:id="rId59"/>
    <p:sldId id="734" r:id="rId60"/>
    <p:sldId id="736" r:id="rId61"/>
    <p:sldId id="737" r:id="rId62"/>
    <p:sldId id="740" r:id="rId63"/>
    <p:sldId id="1051" r:id="rId64"/>
    <p:sldId id="1052" r:id="rId65"/>
    <p:sldId id="741" r:id="rId66"/>
    <p:sldId id="743" r:id="rId67"/>
    <p:sldId id="1053" r:id="rId68"/>
    <p:sldId id="744" r:id="rId69"/>
    <p:sldId id="745" r:id="rId70"/>
    <p:sldId id="746" r:id="rId71"/>
    <p:sldId id="1054" r:id="rId72"/>
    <p:sldId id="747" r:id="rId73"/>
    <p:sldId id="923" r:id="rId74"/>
    <p:sldId id="1324" r:id="rId75"/>
    <p:sldId id="1055" r:id="rId76"/>
    <p:sldId id="1057" r:id="rId77"/>
    <p:sldId id="748" r:id="rId78"/>
    <p:sldId id="749" r:id="rId79"/>
    <p:sldId id="750" r:id="rId80"/>
    <p:sldId id="751" r:id="rId81"/>
    <p:sldId id="1059" r:id="rId82"/>
    <p:sldId id="752" r:id="rId83"/>
    <p:sldId id="1060" r:id="rId84"/>
    <p:sldId id="1339" r:id="rId85"/>
    <p:sldId id="1340" r:id="rId86"/>
    <p:sldId id="1341" r:id="rId87"/>
    <p:sldId id="1342" r:id="rId88"/>
  </p:sldIdLst>
  <p:sldSz cx="9144000" cy="6858000" type="screen4x3"/>
  <p:notesSz cx="6813550" cy="9825355"/>
  <p:custDataLst>
    <p:tags r:id="rId9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9AD0"/>
    <a:srgbClr val="CCCCFF"/>
    <a:srgbClr val="C0C0C0"/>
    <a:srgbClr val="FFFF00"/>
    <a:srgbClr val="66FFCC"/>
    <a:srgbClr val="99FFCC"/>
    <a:srgbClr val="EAEAEA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3112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6.xml"/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6.xml"/><Relationship Id="rId89" Type="http://schemas.openxmlformats.org/officeDocument/2006/relationships/notesMaster" Target="notesMasters/notesMaster1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3.emf"/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54.wmf"/></Relationships>
</file>

<file path=ppt/drawings/_rels/vmlDrawing2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6.wmf"/><Relationship Id="rId3" Type="http://schemas.openxmlformats.org/officeDocument/2006/relationships/image" Target="../media/image13.e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9.emf"/><Relationship Id="rId1" Type="http://schemas.openxmlformats.org/officeDocument/2006/relationships/image" Target="../media/image55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wmf"/><Relationship Id="rId1" Type="http://schemas.openxmlformats.org/officeDocument/2006/relationships/image" Target="../media/image92.emf"/></Relationships>
</file>

<file path=ppt/drawings/_rels/vmlDrawing38.vml.rels><?xml version="1.0" encoding="UTF-8" standalone="yes"?>
<Relationships xmlns="http://schemas.openxmlformats.org/package/2006/relationships"><Relationship Id="rId4" Type="http://schemas.openxmlformats.org/officeDocument/2006/relationships/image" Target="../media/image98.emf"/><Relationship Id="rId3" Type="http://schemas.openxmlformats.org/officeDocument/2006/relationships/image" Target="../media/image97.e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100.wmf"/><Relationship Id="rId1" Type="http://schemas.openxmlformats.org/officeDocument/2006/relationships/image" Target="../media/image96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5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5.wmf"/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56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9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57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05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eaLnBrk="1" fontAlgn="base" hangingPunct="1"/>
            <a:endParaRPr lang="en-US" altLang="x-none" sz="1200" b="0" strike="noStrike" noProof="1" dirty="0"/>
          </a:p>
        </p:txBody>
      </p:sp>
      <p:sp>
        <p:nvSpPr>
          <p:cNvPr id="3075" name="Rectangle 3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2750" cy="4905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fontAlgn="base" hangingPunct="1"/>
            <a:endParaRPr lang="en-US" altLang="x-none" sz="1200" b="0" strike="noStrike" noProof="1" dirty="0"/>
          </a:p>
        </p:txBody>
      </p:sp>
      <p:sp>
        <p:nvSpPr>
          <p:cNvPr id="2052" name="Rectangle 4"/>
          <p:cNvSpPr>
            <a:spLocks noGrp="1"/>
          </p:cNvSpPr>
          <p:nvPr>
            <p:ph type="sldImg"/>
          </p:nvPr>
        </p:nvSpPr>
        <p:spPr>
          <a:xfrm>
            <a:off x="1003300" y="735013"/>
            <a:ext cx="4913313" cy="36845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/>
          </p:cNvSpPr>
          <p:nvPr>
            <p:ph type="body" sz="quarter"/>
          </p:nvPr>
        </p:nvSpPr>
        <p:spPr>
          <a:xfrm>
            <a:off x="681038" y="4667250"/>
            <a:ext cx="5451475" cy="4421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8" name="Rectangle 6"/>
          <p:cNvSpPr>
            <a:spLocks noGrp="1"/>
          </p:cNvSpPr>
          <p:nvPr>
            <p:ph type="ftr" sz="quarter" idx="4"/>
          </p:nvPr>
        </p:nvSpPr>
        <p:spPr>
          <a:xfrm>
            <a:off x="0" y="9331325"/>
            <a:ext cx="2952750" cy="4921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eaLnBrk="1" fontAlgn="base" hangingPunct="1"/>
            <a:endParaRPr lang="en-US" altLang="x-none" sz="1200" b="0" strike="noStrike" noProof="1" dirty="0"/>
          </a:p>
        </p:txBody>
      </p:sp>
      <p:sp>
        <p:nvSpPr>
          <p:cNvPr id="3079" name="Rectangle 7"/>
          <p:cNvSpPr>
            <a:spLocks noGrp="1"/>
          </p:cNvSpPr>
          <p:nvPr>
            <p:ph type="sldNum" sz="quarter" idx="5"/>
          </p:nvPr>
        </p:nvSpPr>
        <p:spPr>
          <a:xfrm>
            <a:off x="3859213" y="9331325"/>
            <a:ext cx="2952750" cy="4921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fontAlgn="base" hangingPunct="1"/>
            <a:fld id="{9A0DB2DC-4C9A-4742-B13C-FB6460FD3503}" type="slidenum">
              <a:rPr lang="en-US" altLang="x-none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x-none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jpe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2.jpe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14"/>
          <p:cNvSpPr/>
          <p:nvPr userDrawn="1"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AutoShape 19"/>
          <p:cNvSpPr/>
          <p:nvPr userDrawn="1"/>
        </p:nvSpPr>
        <p:spPr>
          <a:xfrm>
            <a:off x="2339975" y="53975"/>
            <a:ext cx="6696075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Line 18"/>
          <p:cNvSpPr/>
          <p:nvPr userDrawn="1"/>
        </p:nvSpPr>
        <p:spPr>
          <a:xfrm>
            <a:off x="0" y="632777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9" name="Picture 20"/>
          <p:cNvPicPr>
            <a:picLocks noChangeAspect="1"/>
          </p:cNvPicPr>
          <p:nvPr userDrawn="1"/>
        </p:nvPicPr>
        <p:blipFill>
          <a:blip r:embed="rId13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灯片编号占位符 3"/>
          <p:cNvSpPr/>
          <p:nvPr userDrawn="1"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31" name="直接连接符 2"/>
          <p:cNvCxnSpPr/>
          <p:nvPr userDrawn="1"/>
        </p:nvCxnSpPr>
        <p:spPr>
          <a:xfrm>
            <a:off x="-7937" y="6400800"/>
            <a:ext cx="9147175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直接连接符 15"/>
          <p:cNvCxnSpPr/>
          <p:nvPr userDrawn="1"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文本框 1"/>
          <p:cNvSpPr txBox="1"/>
          <p:nvPr userDrawn="1"/>
        </p:nvSpPr>
        <p:spPr>
          <a:xfrm>
            <a:off x="2555875" y="92075"/>
            <a:ext cx="6276975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第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章 组合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逻辑电路  </a:t>
            </a:r>
            <a:r>
              <a:rPr lang="en-US" altLang="zh-CN" b="0" dirty="0">
                <a:latin typeface="Comic Sans MS" panose="030F0702030302020204" pitchFamily="2" charset="0"/>
                <a:ea typeface="黑体" panose="02010609060101010101" pitchFamily="2" charset="-122"/>
              </a:rPr>
              <a:t>Combinational Logic Circuit</a:t>
            </a:r>
            <a:r>
              <a:rPr lang="zh-CN" altLang="en-US" b="0" dirty="0">
                <a:latin typeface="Comic Sans MS" panose="030F0702030302020204" pitchFamily="2" charset="0"/>
                <a:ea typeface="黑体" panose="02010609060101010101" pitchFamily="2" charset="-122"/>
              </a:rPr>
              <a:t>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文本框 3"/>
          <p:cNvSpPr txBox="1"/>
          <p:nvPr userDrawn="1"/>
        </p:nvSpPr>
        <p:spPr>
          <a:xfrm>
            <a:off x="2943225" y="6370638"/>
            <a:ext cx="3073400" cy="423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latin typeface="楷体_GB2312" pitchFamily="1" charset="-122"/>
                <a:ea typeface="楷体_GB2312" pitchFamily="1" charset="-122"/>
              </a:rPr>
              <a:t>《</a:t>
            </a:r>
            <a:r>
              <a:rPr lang="zh-CN" altLang="en-US" sz="1800" dirty="0">
                <a:latin typeface="楷体_GB2312" pitchFamily="1" charset="-122"/>
                <a:ea typeface="楷体_GB2312" pitchFamily="1" charset="-122"/>
              </a:rPr>
              <a:t>数字电路与逻辑设计</a:t>
            </a:r>
            <a:r>
              <a:rPr lang="en-US" altLang="zh-CN" sz="1800" dirty="0">
                <a:latin typeface="楷体_GB2312" pitchFamily="1" charset="-122"/>
                <a:ea typeface="楷体_GB2312" pitchFamily="1" charset="-122"/>
              </a:rPr>
              <a:t>》</a:t>
            </a:r>
            <a:endParaRPr lang="zh-CN" altLang="en-US" sz="18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1035" name="图片 1" descr="清华出版社LOGO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76213" y="0"/>
            <a:ext cx="2095500" cy="6651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14"/>
          <p:cNvSpPr/>
          <p:nvPr userDrawn="1"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AutoShape 19"/>
          <p:cNvSpPr/>
          <p:nvPr userDrawn="1"/>
        </p:nvSpPr>
        <p:spPr>
          <a:xfrm>
            <a:off x="2339975" y="53975"/>
            <a:ext cx="6696075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Line 18"/>
          <p:cNvSpPr/>
          <p:nvPr userDrawn="1"/>
        </p:nvSpPr>
        <p:spPr>
          <a:xfrm>
            <a:off x="0" y="632777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9" name="Picture 20"/>
          <p:cNvPicPr>
            <a:picLocks noChangeAspect="1"/>
          </p:cNvPicPr>
          <p:nvPr userDrawn="1"/>
        </p:nvPicPr>
        <p:blipFill>
          <a:blip r:embed="rId13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灯片编号占位符 3"/>
          <p:cNvSpPr/>
          <p:nvPr userDrawn="1"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31" name="直接连接符 2"/>
          <p:cNvCxnSpPr/>
          <p:nvPr userDrawn="1"/>
        </p:nvCxnSpPr>
        <p:spPr>
          <a:xfrm>
            <a:off x="-7937" y="6400800"/>
            <a:ext cx="9147175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直接连接符 15"/>
          <p:cNvCxnSpPr/>
          <p:nvPr userDrawn="1"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文本框 1"/>
          <p:cNvSpPr txBox="1"/>
          <p:nvPr userDrawn="1"/>
        </p:nvSpPr>
        <p:spPr>
          <a:xfrm>
            <a:off x="2555875" y="92075"/>
            <a:ext cx="6276975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第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章 组合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逻辑电路  </a:t>
            </a:r>
            <a:r>
              <a:rPr lang="en-US" altLang="zh-CN" b="0" dirty="0">
                <a:latin typeface="Comic Sans MS" panose="030F0702030302020204" pitchFamily="2" charset="0"/>
                <a:ea typeface="黑体" panose="02010609060101010101" pitchFamily="2" charset="-122"/>
              </a:rPr>
              <a:t>Combinational Logic Circuit</a:t>
            </a:r>
            <a:r>
              <a:rPr lang="zh-CN" altLang="en-US" b="0" dirty="0">
                <a:latin typeface="Comic Sans MS" panose="030F0702030302020204" pitchFamily="2" charset="0"/>
                <a:ea typeface="黑体" panose="02010609060101010101" pitchFamily="2" charset="-122"/>
              </a:rPr>
              <a:t>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文本框 3"/>
          <p:cNvSpPr txBox="1"/>
          <p:nvPr userDrawn="1"/>
        </p:nvSpPr>
        <p:spPr>
          <a:xfrm>
            <a:off x="2943225" y="6370638"/>
            <a:ext cx="3073400" cy="423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latin typeface="楷体_GB2312" pitchFamily="1" charset="-122"/>
                <a:ea typeface="楷体_GB2312" pitchFamily="1" charset="-122"/>
              </a:rPr>
              <a:t>《</a:t>
            </a:r>
            <a:r>
              <a:rPr lang="zh-CN" altLang="en-US" sz="1800" dirty="0">
                <a:latin typeface="楷体_GB2312" pitchFamily="1" charset="-122"/>
                <a:ea typeface="楷体_GB2312" pitchFamily="1" charset="-122"/>
              </a:rPr>
              <a:t>数字电路与逻辑设计</a:t>
            </a:r>
            <a:r>
              <a:rPr lang="en-US" altLang="zh-CN" sz="1800" dirty="0">
                <a:latin typeface="楷体_GB2312" pitchFamily="1" charset="-122"/>
                <a:ea typeface="楷体_GB2312" pitchFamily="1" charset="-122"/>
              </a:rPr>
              <a:t>》</a:t>
            </a:r>
            <a:endParaRPr lang="zh-CN" altLang="en-US" sz="18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1035" name="图片 1" descr="清华出版社LOGO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76213" y="0"/>
            <a:ext cx="2095500" cy="66516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6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4.wmf"/><Relationship Id="rId10" Type="http://schemas.openxmlformats.org/officeDocument/2006/relationships/vmlDrawing" Target="../drawings/vmlDrawing3.vml"/><Relationship Id="rId1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wmf"/><Relationship Id="rId2" Type="http://schemas.openxmlformats.org/officeDocument/2006/relationships/oleObject" Target="../embeddings/oleObject13.bin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19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emf"/><Relationship Id="rId2" Type="http://schemas.openxmlformats.org/officeDocument/2006/relationships/image" Target="../media/image31.wmf"/><Relationship Id="rId1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1.wmf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3.emf"/><Relationship Id="rId4" Type="http://schemas.openxmlformats.org/officeDocument/2006/relationships/image" Target="../media/image33.e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22.bin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28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emf"/><Relationship Id="rId1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42.emf"/><Relationship Id="rId1" Type="http://schemas.openxmlformats.org/officeDocument/2006/relationships/oleObject" Target="../embeddings/oleObject31.bin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wmf"/><Relationship Id="rId1" Type="http://schemas.openxmlformats.org/officeDocument/2006/relationships/oleObject" Target="../embeddings/oleObject35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1" Type="http://schemas.openxmlformats.org/officeDocument/2006/relationships/oleObject" Target="../embeddings/oleObject36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3.e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2.e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49.png"/><Relationship Id="rId2" Type="http://schemas.openxmlformats.org/officeDocument/2006/relationships/image" Target="../media/image51.wmf"/><Relationship Id="rId1" Type="http://schemas.openxmlformats.org/officeDocument/2006/relationships/oleObject" Target="../embeddings/oleObject37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54.wmf"/><Relationship Id="rId1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6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55.emf"/><Relationship Id="rId10" Type="http://schemas.openxmlformats.org/officeDocument/2006/relationships/vmlDrawing" Target="../drawings/vmlDrawing23.vml"/><Relationship Id="rId1" Type="http://schemas.openxmlformats.org/officeDocument/2006/relationships/oleObject" Target="../embeddings/oleObject42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emf"/><Relationship Id="rId2" Type="http://schemas.openxmlformats.org/officeDocument/2006/relationships/image" Target="../media/image59.jpe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47.bin"/><Relationship Id="rId3" Type="http://schemas.openxmlformats.org/officeDocument/2006/relationships/image" Target="../media/image67.wmf"/><Relationship Id="rId2" Type="http://schemas.openxmlformats.org/officeDocument/2006/relationships/oleObject" Target="../embeddings/oleObject46.bin"/><Relationship Id="rId1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8.bin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e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73.emf"/><Relationship Id="rId1" Type="http://schemas.openxmlformats.org/officeDocument/2006/relationships/oleObject" Target="../embeddings/oleObject49.bin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1" Type="http://schemas.openxmlformats.org/officeDocument/2006/relationships/oleObject" Target="../embeddings/oleObject51.bin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e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76.emf"/><Relationship Id="rId1" Type="http://schemas.openxmlformats.org/officeDocument/2006/relationships/oleObject" Target="../embeddings/oleObject52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wmf"/><Relationship Id="rId1" Type="http://schemas.openxmlformats.org/officeDocument/2006/relationships/oleObject" Target="../embeddings/oleObject54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2.e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oleObject" Target="../embeddings/oleObject56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emf"/><Relationship Id="rId1" Type="http://schemas.openxmlformats.org/officeDocument/2006/relationships/oleObject" Target="../embeddings/oleObject57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emf"/><Relationship Id="rId1" Type="http://schemas.openxmlformats.org/officeDocument/2006/relationships/oleObject" Target="../embeddings/oleObject58.bin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wmf"/><Relationship Id="rId1" Type="http://schemas.openxmlformats.org/officeDocument/2006/relationships/oleObject" Target="../embeddings/oleObject59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90.w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89.emf"/><Relationship Id="rId1" Type="http://schemas.openxmlformats.org/officeDocument/2006/relationships/oleObject" Target="../embeddings/oleObject60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6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89.e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55.emf"/><Relationship Id="rId1" Type="http://schemas.openxmlformats.org/officeDocument/2006/relationships/oleObject" Target="../embeddings/oleObject63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93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92.emf"/><Relationship Id="rId1" Type="http://schemas.openxmlformats.org/officeDocument/2006/relationships/oleObject" Target="../embeddings/oleObject66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8.e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97.e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96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95.wmf"/><Relationship Id="rId10" Type="http://schemas.openxmlformats.org/officeDocument/2006/relationships/vmlDrawing" Target="../drawings/vmlDrawing38.vml"/><Relationship Id="rId1" Type="http://schemas.openxmlformats.org/officeDocument/2006/relationships/oleObject" Target="../embeddings/oleObject69.bin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9.emf"/><Relationship Id="rId3" Type="http://schemas.openxmlformats.org/officeDocument/2006/relationships/oleObject" Target="../embeddings/oleObject74.bin"/><Relationship Id="rId2" Type="http://schemas.openxmlformats.org/officeDocument/2006/relationships/image" Target="../media/image92.emf"/><Relationship Id="rId1" Type="http://schemas.openxmlformats.org/officeDocument/2006/relationships/oleObject" Target="../embeddings/oleObject73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76.bin"/><Relationship Id="rId2" Type="http://schemas.openxmlformats.org/officeDocument/2006/relationships/image" Target="../media/image96.wmf"/><Relationship Id="rId1" Type="http://schemas.openxmlformats.org/officeDocument/2006/relationships/oleObject" Target="../embeddings/oleObject75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9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emf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1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jpeg"/><Relationship Id="rId1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emf"/><Relationship Id="rId1" Type="http://schemas.openxmlformats.org/officeDocument/2006/relationships/oleObject" Target="../embeddings/oleObject78.bin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emf"/><Relationship Id="rId1" Type="http://schemas.openxmlformats.org/officeDocument/2006/relationships/oleObject" Target="../embeddings/oleObject79.bin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emf"/><Relationship Id="rId1" Type="http://schemas.openxmlformats.org/officeDocument/2006/relationships/oleObject" Target="../embeddings/oleObject80.bin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7.emf"/><Relationship Id="rId3" Type="http://schemas.openxmlformats.org/officeDocument/2006/relationships/oleObject" Target="../embeddings/oleObject82.bin"/><Relationship Id="rId2" Type="http://schemas.openxmlformats.org/officeDocument/2006/relationships/image" Target="../media/image106.wmf"/><Relationship Id="rId1" Type="http://schemas.openxmlformats.org/officeDocument/2006/relationships/oleObject" Target="../embeddings/oleObject81.bin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83.bin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0.emf"/><Relationship Id="rId2" Type="http://schemas.openxmlformats.org/officeDocument/2006/relationships/image" Target="../media/image109.wmf"/><Relationship Id="rId1" Type="http://schemas.openxmlformats.org/officeDocument/2006/relationships/oleObject" Target="../embeddings/oleObject8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jpeg"/><Relationship Id="rId1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85.bin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wmf"/><Relationship Id="rId3" Type="http://schemas.openxmlformats.org/officeDocument/2006/relationships/oleObject" Target="../embeddings/oleObject87.bin"/><Relationship Id="rId2" Type="http://schemas.openxmlformats.org/officeDocument/2006/relationships/image" Target="../media/image114.wmf"/><Relationship Id="rId1" Type="http://schemas.openxmlformats.org/officeDocument/2006/relationships/oleObject" Target="../embeddings/oleObject86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emf"/><Relationship Id="rId1" Type="http://schemas.openxmlformats.org/officeDocument/2006/relationships/oleObject" Target="../embeddings/oleObject88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emf"/><Relationship Id="rId1" Type="http://schemas.openxmlformats.org/officeDocument/2006/relationships/oleObject" Target="../embeddings/oleObject89.bin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emf"/><Relationship Id="rId1" Type="http://schemas.openxmlformats.org/officeDocument/2006/relationships/oleObject" Target="../embeddings/oleObject90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8" Type="http://schemas.openxmlformats.org/officeDocument/2006/relationships/image" Target="../media/image124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22.wmf"/><Relationship Id="rId3" Type="http://schemas.openxmlformats.org/officeDocument/2006/relationships/oleObject" Target="../embeddings/oleObject91.bin"/><Relationship Id="rId2" Type="http://schemas.openxmlformats.org/officeDocument/2006/relationships/image" Target="../media/image121.jpeg"/><Relationship Id="rId12" Type="http://schemas.openxmlformats.org/officeDocument/2006/relationships/vmlDrawing" Target="../drawings/vmlDrawing52.v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25.wmf"/><Relationship Id="rId1" Type="http://schemas.openxmlformats.org/officeDocument/2006/relationships/image" Target="../media/image12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emf"/><Relationship Id="rId1" Type="http://schemas.openxmlformats.org/officeDocument/2006/relationships/oleObject" Target="../embeddings/oleObject95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97.bin"/><Relationship Id="rId3" Type="http://schemas.openxmlformats.org/officeDocument/2006/relationships/image" Target="../media/image131.wmf"/><Relationship Id="rId2" Type="http://schemas.openxmlformats.org/officeDocument/2006/relationships/oleObject" Target="../embeddings/oleObject96.bin"/><Relationship Id="rId1" Type="http://schemas.openxmlformats.org/officeDocument/2006/relationships/image" Target="../media/image130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4.wmf"/><Relationship Id="rId3" Type="http://schemas.openxmlformats.org/officeDocument/2006/relationships/oleObject" Target="../embeddings/oleObject99.bin"/><Relationship Id="rId2" Type="http://schemas.openxmlformats.org/officeDocument/2006/relationships/image" Target="../media/image133.wmf"/><Relationship Id="rId1" Type="http://schemas.openxmlformats.org/officeDocument/2006/relationships/oleObject" Target="../embeddings/oleObject98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8" Type="http://schemas.openxmlformats.org/officeDocument/2006/relationships/image" Target="../media/image135.png"/><Relationship Id="rId7" Type="http://schemas.openxmlformats.org/officeDocument/2006/relationships/image" Target="../media/image70.png"/><Relationship Id="rId6" Type="http://schemas.openxmlformats.org/officeDocument/2006/relationships/tags" Target="../tags/tag1.xml"/><Relationship Id="rId5" Type="http://schemas.openxmlformats.org/officeDocument/2006/relationships/image" Target="../media/image111.png"/><Relationship Id="rId4" Type="http://schemas.openxmlformats.org/officeDocument/2006/relationships/image" Target="../media/image101.png"/><Relationship Id="rId3" Type="http://schemas.openxmlformats.org/officeDocument/2006/relationships/image" Target="../media/image80.png"/><Relationship Id="rId2" Type="http://schemas.openxmlformats.org/officeDocument/2006/relationships/image" Target="../media/image4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4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103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38.wmf"/><Relationship Id="rId3" Type="http://schemas.openxmlformats.org/officeDocument/2006/relationships/oleObject" Target="../embeddings/oleObject101.bin"/><Relationship Id="rId2" Type="http://schemas.openxmlformats.org/officeDocument/2006/relationships/image" Target="../media/image137.wmf"/><Relationship Id="rId15" Type="http://schemas.openxmlformats.org/officeDocument/2006/relationships/vmlDrawing" Target="../drawings/vmlDrawing56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39.wmf"/><Relationship Id="rId12" Type="http://schemas.openxmlformats.org/officeDocument/2006/relationships/oleObject" Target="../embeddings/oleObject105.bin"/><Relationship Id="rId11" Type="http://schemas.openxmlformats.org/officeDocument/2006/relationships/tags" Target="../tags/tag2.xml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100.bin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144.e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143.e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emf"/><Relationship Id="rId19" Type="http://schemas.openxmlformats.org/officeDocument/2006/relationships/vmlDrawing" Target="../drawings/vmlDrawing57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47.wmf"/><Relationship Id="rId16" Type="http://schemas.openxmlformats.org/officeDocument/2006/relationships/oleObject" Target="../embeddings/oleObject111.bin"/><Relationship Id="rId15" Type="http://schemas.openxmlformats.org/officeDocument/2006/relationships/tags" Target="../tags/tag5.xml"/><Relationship Id="rId14" Type="http://schemas.openxmlformats.org/officeDocument/2006/relationships/image" Target="../media/image146.wmf"/><Relationship Id="rId13" Type="http://schemas.openxmlformats.org/officeDocument/2006/relationships/oleObject" Target="../embeddings/oleObject110.bin"/><Relationship Id="rId12" Type="http://schemas.openxmlformats.org/officeDocument/2006/relationships/tags" Target="../tags/tag4.xml"/><Relationship Id="rId11" Type="http://schemas.openxmlformats.org/officeDocument/2006/relationships/image" Target="../media/image145.wmf"/><Relationship Id="rId10" Type="http://schemas.openxmlformats.org/officeDocument/2006/relationships/oleObject" Target="../embeddings/oleObject109.bin"/><Relationship Id="rId1" Type="http://schemas.openxmlformats.org/officeDocument/2006/relationships/oleObject" Target="../embeddings/oleObject106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e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2.e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/>
          <p:nvPr/>
        </p:nvSpPr>
        <p:spPr>
          <a:xfrm>
            <a:off x="1588" y="0"/>
            <a:ext cx="9142412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4" name="Picture 6" descr="zcz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076" name="文本框 1"/>
          <p:cNvSpPr txBox="1"/>
          <p:nvPr/>
        </p:nvSpPr>
        <p:spPr>
          <a:xfrm>
            <a:off x="2303463" y="3790950"/>
            <a:ext cx="4465637" cy="156781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华文行楷" panose="02010800040101010101" charset="-122"/>
                <a:ea typeface="华文行楷" panose="02010800040101010101" charset="-122"/>
              </a:rPr>
              <a:t>张俊涛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</a:rPr>
              <a:t>陕西科技大学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</a:rPr>
              <a:t>电子信息与人工智能学院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077" name="文本框 1"/>
          <p:cNvSpPr txBox="1"/>
          <p:nvPr/>
        </p:nvSpPr>
        <p:spPr>
          <a:xfrm>
            <a:off x="2576513" y="5299075"/>
            <a:ext cx="4465637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latin typeface="Comic Sans MS" panose="030F0702030302020204" pitchFamily="2" charset="0"/>
                <a:ea typeface="宋体" panose="02010600030101010101" pitchFamily="2" charset="-122"/>
              </a:rPr>
              <a:t>Email:379100463@qq.com</a:t>
            </a:r>
            <a:r>
              <a:rPr lang="zh-CN" altLang="en-US" sz="2400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endParaRPr lang="en-US" altLang="zh-CN" sz="24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8" name="Rectangle 5"/>
          <p:cNvSpPr/>
          <p:nvPr/>
        </p:nvSpPr>
        <p:spPr>
          <a:xfrm>
            <a:off x="860425" y="1763713"/>
            <a:ext cx="7351713" cy="1584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r>
              <a:rPr lang="en-US" altLang="zh-CN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《</a:t>
            </a:r>
            <a:r>
              <a:rPr lang="zh-CN" altLang="zh-CN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数字电路与逻辑设计</a:t>
            </a:r>
            <a:r>
              <a:rPr lang="en-US" altLang="zh-CN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》</a:t>
            </a:r>
            <a:endParaRPr lang="en-US" altLang="zh-CN" sz="36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r>
              <a:rPr lang="zh-CN" altLang="en-US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教学课件</a:t>
            </a:r>
            <a:endParaRPr lang="zh-CN" altLang="en-US" sz="36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endParaRPr lang="zh-CN" altLang="en-US" sz="4800" b="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3079" name="图片 1" descr="清华出版社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71438"/>
            <a:ext cx="3290888" cy="1046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矩形 11268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文本框 11271"/>
          <p:cNvSpPr txBox="1"/>
          <p:nvPr/>
        </p:nvSpPr>
        <p:spPr>
          <a:xfrm>
            <a:off x="1012825" y="3748088"/>
            <a:ext cx="711835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4-1. 设计用四个开关控制一个灯的逻辑电路，写出逻辑函数表达式，  并画出逻辑图。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4-2. 设计用五个开关控制一个灯的逻辑电路，写出逻辑函数表达式，并画出逻辑图。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4-3. 总结开关控制灯问题的设计规律，并说明这类电路能够应用在什么地方？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2519" y="3287394"/>
            <a:ext cx="2011681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400" noProof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Wingdings" panose="05000000000000000000" charset="0"/>
              </a:rPr>
              <a:t>? </a:t>
            </a:r>
            <a:r>
              <a:rPr lang="zh-CN" sz="2400" b="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楷体" panose="02010609060101010101" charset="-122"/>
                <a:cs typeface="+mn-cs"/>
                <a:sym typeface="+mn-ea"/>
              </a:rPr>
              <a:t>思考与练习</a:t>
            </a:r>
            <a:endParaRPr lang="zh-CN" altLang="en-US" sz="2400" noProof="1"/>
          </a:p>
        </p:txBody>
      </p:sp>
      <p:graphicFrame>
        <p:nvGraphicFramePr>
          <p:cNvPr id="15" name="对象 14"/>
          <p:cNvGraphicFramePr/>
          <p:nvPr/>
        </p:nvGraphicFramePr>
        <p:xfrm>
          <a:off x="1636713" y="685800"/>
          <a:ext cx="2890837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4543425" imgH="2552700" progId="Paint.Picture">
                  <p:embed/>
                </p:oleObj>
              </mc:Choice>
              <mc:Fallback>
                <p:oleObj name="" r:id="rId1" imgW="4543425" imgH="2552700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6713" y="685800"/>
                        <a:ext cx="2890837" cy="1544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23875" y="685800"/>
            <a:ext cx="8715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对比：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8" name="对象 17"/>
          <p:cNvGraphicFramePr/>
          <p:nvPr/>
        </p:nvGraphicFramePr>
        <p:xfrm>
          <a:off x="6181725" y="847725"/>
          <a:ext cx="16494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1647825" imgH="723900" progId="Paint.Picture">
                  <p:embed/>
                </p:oleObj>
              </mc:Choice>
              <mc:Fallback>
                <p:oleObj name="" r:id="rId3" imgW="1647825" imgH="72390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1725" y="847725"/>
                        <a:ext cx="1649413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右箭头 19"/>
          <p:cNvSpPr/>
          <p:nvPr/>
        </p:nvSpPr>
        <p:spPr>
          <a:xfrm>
            <a:off x="5232400" y="1219200"/>
            <a:ext cx="431800" cy="263525"/>
          </a:xfrm>
          <a:prstGeom prst="rightArrow">
            <a:avLst>
              <a:gd name="adj1" fmla="val 50000"/>
              <a:gd name="adj2" fmla="val 49763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" name="对象 -2147482409"/>
          <p:cNvGraphicFramePr/>
          <p:nvPr/>
        </p:nvGraphicFramePr>
        <p:xfrm>
          <a:off x="3735388" y="2041525"/>
          <a:ext cx="2981325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2413000" imgH="1016000" progId="Visio.Drawing.11">
                  <p:embed/>
                </p:oleObj>
              </mc:Choice>
              <mc:Fallback>
                <p:oleObj name="" r:id="rId5" imgW="2413000" imgH="1016000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5388" y="2041525"/>
                        <a:ext cx="2981325" cy="1441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/>
          <p:nvPr/>
        </p:nvGraphicFramePr>
        <p:xfrm>
          <a:off x="6931025" y="2527300"/>
          <a:ext cx="144303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7" imgW="4905375" imgH="1962150" progId="Paint.Picture">
                  <p:embed/>
                </p:oleObj>
              </mc:Choice>
              <mc:Fallback>
                <p:oleObj name="" r:id="rId7" imgW="4905375" imgH="196215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31025" y="2527300"/>
                        <a:ext cx="1443038" cy="811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乘号 24"/>
          <p:cNvSpPr/>
          <p:nvPr/>
        </p:nvSpPr>
        <p:spPr>
          <a:xfrm>
            <a:off x="7024688" y="2041525"/>
            <a:ext cx="1106487" cy="1441450"/>
          </a:xfrm>
          <a:custGeom>
            <a:avLst/>
            <a:gdLst/>
            <a:ahLst/>
            <a:cxnLst>
              <a:cxn ang="10800000">
                <a:pos x="265521" y="346505"/>
              </a:cxn>
              <a:cxn ang="16200000">
                <a:pos x="840013" y="346505"/>
              </a:cxn>
              <a:cxn ang="0">
                <a:pos x="840013" y="1096214"/>
              </a:cxn>
              <a:cxn ang="5400000">
                <a:pos x="265521" y="1096214"/>
              </a:cxn>
            </a:cxnLst>
            <a:pathLst>
              <a:path w="1105535" h="1442720">
                <a:moveTo>
                  <a:pt x="162325" y="425583"/>
                </a:moveTo>
                <a:lnTo>
                  <a:pt x="368718" y="267427"/>
                </a:lnTo>
                <a:lnTo>
                  <a:pt x="552767" y="507610"/>
                </a:lnTo>
                <a:lnTo>
                  <a:pt x="736816" y="267427"/>
                </a:lnTo>
                <a:lnTo>
                  <a:pt x="943209" y="425583"/>
                </a:lnTo>
                <a:lnTo>
                  <a:pt x="716560" y="721360"/>
                </a:lnTo>
                <a:lnTo>
                  <a:pt x="943209" y="1017136"/>
                </a:lnTo>
                <a:lnTo>
                  <a:pt x="736816" y="1175292"/>
                </a:lnTo>
                <a:lnTo>
                  <a:pt x="552767" y="935109"/>
                </a:lnTo>
                <a:lnTo>
                  <a:pt x="368718" y="1175292"/>
                </a:lnTo>
                <a:lnTo>
                  <a:pt x="162325" y="1017136"/>
                </a:lnTo>
                <a:lnTo>
                  <a:pt x="388974" y="721360"/>
                </a:lnTo>
                <a:close/>
              </a:path>
            </a:pathLst>
          </a:cu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9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271" grpId="0"/>
      <p:bldP spid="11271" grpId="1"/>
      <p:bldP spid="17" grpId="0"/>
      <p:bldP spid="17" grpId="1"/>
      <p:bldP spid="20" grpId="0" bldLvl="0" animBg="1"/>
      <p:bldP spid="20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AutoShape 5"/>
          <p:cNvSpPr/>
          <p:nvPr/>
        </p:nvSpPr>
        <p:spPr>
          <a:xfrm>
            <a:off x="576263" y="768350"/>
            <a:ext cx="7989887" cy="258445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290" name="图片 12290"/>
          <p:cNvPicPr>
            <a:picLocks noChangeAspect="1"/>
          </p:cNvPicPr>
          <p:nvPr/>
        </p:nvPicPr>
        <p:blipFill>
          <a:blip r:embed="rId1"/>
          <a:srcRect b="12329"/>
          <a:stretch>
            <a:fillRect/>
          </a:stretch>
        </p:blipFill>
        <p:spPr>
          <a:xfrm>
            <a:off x="5527675" y="4070350"/>
            <a:ext cx="2847975" cy="182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99"/>
          <p:cNvSpPr txBox="1"/>
          <p:nvPr/>
        </p:nvSpPr>
        <p:spPr>
          <a:xfrm>
            <a:off x="703263" y="709613"/>
            <a:ext cx="773747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【例4-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2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】有一水箱由大小两台水泵M</a:t>
            </a:r>
            <a:r>
              <a:rPr lang="zh-CN" alt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L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和M</a:t>
            </a:r>
            <a:r>
              <a:rPr lang="zh-CN" alt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S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供水，如图4-6所示。水箱中设置了3个水位检测元件C、B、A。水面低于检测元件时，检测元件给出高水平；水面高于检测元件时，检测元件给出低电平。现要求当水位超过C点时水泵停止工作，水位低于C点而高于B点时小水泵单独工作，水位低于B点而高于A时大水泵单独工作，水位低于A点时大、小水泵同时工作。设计一个水泵控制电路，能够按上述要求工作，要求电路尽量简单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cs typeface="Comic Sans MS" panose="030F0702030302020204" pitchFamily="2" charset="0"/>
            </a:endParaRPr>
          </a:p>
        </p:txBody>
      </p:sp>
      <p:sp>
        <p:nvSpPr>
          <p:cNvPr id="12292" name="文本框 10243"/>
          <p:cNvSpPr txBox="1"/>
          <p:nvPr/>
        </p:nvSpPr>
        <p:spPr>
          <a:xfrm>
            <a:off x="903288" y="3781425"/>
            <a:ext cx="33670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仿宋_GB2312" pitchFamily="1" charset="-122"/>
              </a:rPr>
              <a:t>◆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思考：谁是因，谁是果？</a:t>
            </a:r>
            <a:r>
              <a:rPr lang="zh-CN" altLang="en-US" dirty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endParaRPr lang="zh-CN" altLang="en-US" dirty="0">
              <a:solidFill>
                <a:srgbClr val="C0C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293" name="对象 -2147482403"/>
          <p:cNvGraphicFramePr>
            <a:graphicFrameLocks noChangeAspect="1"/>
          </p:cNvGraphicFramePr>
          <p:nvPr/>
        </p:nvGraphicFramePr>
        <p:xfrm>
          <a:off x="1992313" y="4487863"/>
          <a:ext cx="20018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1233170" imgH="509270" progId="Equation.3">
                  <p:embed/>
                </p:oleObj>
              </mc:Choice>
              <mc:Fallback>
                <p:oleObj name="" r:id="rId2" imgW="1233170" imgH="50927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92313" y="4487863"/>
                        <a:ext cx="2001837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右箭头 2"/>
          <p:cNvSpPr/>
          <p:nvPr/>
        </p:nvSpPr>
        <p:spPr>
          <a:xfrm>
            <a:off x="1144588" y="4783138"/>
            <a:ext cx="439737" cy="233362"/>
          </a:xfrm>
          <a:prstGeom prst="rightArrow">
            <a:avLst>
              <a:gd name="adj1" fmla="val 50000"/>
              <a:gd name="adj2" fmla="val 49891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bldLvl="0" animBg="1"/>
      <p:bldP spid="12289" grpId="1" animBg="1"/>
      <p:bldP spid="12292" grpId="0"/>
      <p:bldP spid="12292" grpId="1"/>
      <p:bldP spid="12294" grpId="0" bldLvl="0" animBg="1"/>
      <p:bldP spid="12294" grpId="1" animBg="1"/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99"/>
          <p:cNvSpPr txBox="1"/>
          <p:nvPr/>
        </p:nvSpPr>
        <p:spPr>
          <a:xfrm>
            <a:off x="922338" y="1936750"/>
            <a:ext cx="2408237" cy="876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 sz="1600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=1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表示小泵工作，</a:t>
            </a:r>
            <a:r>
              <a:rPr lang="en-US" altLang="zh-CN" sz="1600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表示小水泵停止。</a:t>
            </a:r>
            <a:endParaRPr lang="zh-CN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13314" name="对象 12"/>
          <p:cNvGraphicFramePr/>
          <p:nvPr/>
        </p:nvGraphicFramePr>
        <p:xfrm>
          <a:off x="3822700" y="1060450"/>
          <a:ext cx="4519613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6029325" imgH="2590800" progId="Paint.Picture">
                  <p:embed/>
                </p:oleObj>
              </mc:Choice>
              <mc:Fallback>
                <p:oleObj name="" r:id="rId1" imgW="6029325" imgH="259080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22700" y="1060450"/>
                        <a:ext cx="4519613" cy="232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对象 -2147482393"/>
          <p:cNvGraphicFramePr>
            <a:graphicFrameLocks noChangeAspect="1"/>
          </p:cNvGraphicFramePr>
          <p:nvPr/>
        </p:nvGraphicFramePr>
        <p:xfrm>
          <a:off x="6992938" y="4776788"/>
          <a:ext cx="1592262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989965" imgH="482600" progId="Equation.DSMT4">
                  <p:embed/>
                </p:oleObj>
              </mc:Choice>
              <mc:Fallback>
                <p:oleObj name="" r:id="rId3" imgW="989965" imgH="4826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2938" y="4776788"/>
                        <a:ext cx="1592262" cy="768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文本框 15"/>
          <p:cNvSpPr txBox="1"/>
          <p:nvPr/>
        </p:nvSpPr>
        <p:spPr>
          <a:xfrm>
            <a:off x="1016000" y="3452813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卡诺图化简：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8" name="文本框 15"/>
          <p:cNvSpPr txBox="1"/>
          <p:nvPr/>
        </p:nvSpPr>
        <p:spPr>
          <a:xfrm>
            <a:off x="5478463" y="692150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真值表</a:t>
            </a:r>
            <a:endParaRPr lang="zh-CN" altLang="zh-CN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9" name="右箭头 2"/>
          <p:cNvSpPr/>
          <p:nvPr/>
        </p:nvSpPr>
        <p:spPr>
          <a:xfrm>
            <a:off x="6230938" y="4981575"/>
            <a:ext cx="425450" cy="244475"/>
          </a:xfrm>
          <a:prstGeom prst="rightArrow">
            <a:avLst>
              <a:gd name="adj1" fmla="val 50000"/>
              <a:gd name="adj2" fmla="val 49371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4388" y="692150"/>
            <a:ext cx="8715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约定</a:t>
            </a:r>
            <a:r>
              <a:rPr lang="zh-CN" altLang="zh-CN" b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4388" y="1060450"/>
            <a:ext cx="2516187" cy="876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 sz="1600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=1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表示大水泵工作，</a:t>
            </a:r>
            <a:r>
              <a:rPr lang="en-US" altLang="zh-CN" sz="1600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表示大水泵停止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814388" y="4179888"/>
          <a:ext cx="5037137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4749800" imgH="1295400" progId="Visio.Drawing.11">
                  <p:embed/>
                </p:oleObj>
              </mc:Choice>
              <mc:Fallback>
                <p:oleObj name="" r:id="rId5" imgW="4749800" imgH="1295400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4388" y="4179888"/>
                        <a:ext cx="5037137" cy="1616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9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3318" grpId="1"/>
      <p:bldP spid="13317" grpId="0"/>
      <p:bldP spid="13317" grpId="1"/>
      <p:bldP spid="13319" grpId="0" bldLvl="0" animBg="1"/>
      <p:bldP spid="13319" grpId="1" animBg="1"/>
      <p:bldP spid="2" grpId="0"/>
      <p:bldP spid="2" grpId="1"/>
      <p:bldP spid="3" grpId="0"/>
      <p:bldP spid="3" grpId="1"/>
      <p:bldP spid="13313" grpId="0"/>
      <p:bldP spid="133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4337" name="对象 -2147482392"/>
          <p:cNvGraphicFramePr/>
          <p:nvPr/>
        </p:nvGraphicFramePr>
        <p:xfrm>
          <a:off x="2693988" y="714375"/>
          <a:ext cx="3756025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1551940" imgH="649605" progId="Visio.Drawing.11">
                  <p:embed/>
                </p:oleObj>
              </mc:Choice>
              <mc:Fallback>
                <p:oleObj name="" r:id="rId1" imgW="1551940" imgH="649605" progId="Visio.Drawing.11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93988" y="714375"/>
                        <a:ext cx="3756025" cy="1674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" name="文本框 3"/>
          <p:cNvSpPr txBox="1"/>
          <p:nvPr/>
        </p:nvSpPr>
        <p:spPr>
          <a:xfrm>
            <a:off x="1127125" y="2553969"/>
            <a:ext cx="5699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总结：组合逻辑电路的设计过程一般按以下步骤进行：</a:t>
            </a:r>
            <a:endParaRPr lang="zh-CN" altLang="en-US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39" name="文本框 4"/>
          <p:cNvSpPr txBox="1"/>
          <p:nvPr/>
        </p:nvSpPr>
        <p:spPr>
          <a:xfrm>
            <a:off x="1127125" y="3030538"/>
            <a:ext cx="1825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（1）逻辑抽象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340" name="文本框 5"/>
          <p:cNvSpPr txBox="1"/>
          <p:nvPr/>
        </p:nvSpPr>
        <p:spPr>
          <a:xfrm>
            <a:off x="1044575" y="4772025"/>
            <a:ext cx="49942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（2）选定器件的类型，写出逻辑函数表达式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341" name="文本框 1"/>
          <p:cNvSpPr txBox="1"/>
          <p:nvPr/>
        </p:nvSpPr>
        <p:spPr>
          <a:xfrm>
            <a:off x="989013" y="609600"/>
            <a:ext cx="1101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设计图：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9013" y="3398838"/>
            <a:ext cx="7629525" cy="124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1600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组合电路设计问题一般是由文字描述的逻辑关系问题。分析其因果关系，从中确定输入（因）和输出（果），并且定义每个输入</a:t>
            </a:r>
            <a:r>
              <a:rPr lang="zh-CN" altLang="zh-CN" sz="1600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变量</a:t>
            </a:r>
            <a:r>
              <a:rPr lang="zh-CN" altLang="zh-CN" sz="1600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/输出取值的具体含义，然后写出能够表示其逻辑功能的真值表。</a:t>
            </a:r>
            <a:endParaRPr lang="zh-CN" altLang="zh-CN" sz="160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4575" y="5199063"/>
            <a:ext cx="7839075" cy="8747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 sz="16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组合电路既可以应用门电路设计，也可以基于本章后讲到的译码器或者数据选择器设计，还可以基于只读存储器（ROM）设计。</a:t>
            </a:r>
            <a:endParaRPr lang="zh-CN" altLang="zh-CN" sz="160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/>
      <p:bldP spid="14341" grpId="1"/>
      <p:bldP spid="14339" grpId="0"/>
      <p:bldP spid="14339" grpId="1"/>
      <p:bldP spid="2" grpId="0"/>
      <p:bldP spid="2" grpId="1"/>
      <p:bldP spid="14340" grpId="0"/>
      <p:bldP spid="14340" grpId="1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5" name="矩形 11270"/>
          <p:cNvSpPr/>
          <p:nvPr/>
        </p:nvSpPr>
        <p:spPr>
          <a:xfrm>
            <a:off x="2698750" y="3684588"/>
            <a:ext cx="5665788" cy="25765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pic>
        <p:nvPicPr>
          <p:cNvPr id="16386" name="Picture 11" descr="Pictur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1166813"/>
            <a:ext cx="674688" cy="573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文本框 99"/>
          <p:cNvSpPr txBox="1"/>
          <p:nvPr/>
        </p:nvSpPr>
        <p:spPr>
          <a:xfrm>
            <a:off x="847725" y="2266950"/>
            <a:ext cx="74485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>
                <a:solidFill>
                  <a:srgbClr val="009AD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基于ROM设计，</a:t>
            </a:r>
            <a:r>
              <a:rPr lang="zh-CN" altLang="zh-CN" sz="16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确定ROM的容量，然后用编程器将真值表写入ROM中。  </a:t>
            </a:r>
            <a:endParaRPr lang="zh-CN" altLang="zh-CN" sz="160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15363" name="图片 -21474823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3" y="3616325"/>
            <a:ext cx="4803775" cy="264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4" name="文本框 99"/>
          <p:cNvSpPr txBox="1"/>
          <p:nvPr/>
        </p:nvSpPr>
        <p:spPr>
          <a:xfrm>
            <a:off x="1308735" y="4579924"/>
            <a:ext cx="11779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组合电路</a:t>
            </a:r>
            <a:endParaRPr lang="zh-CN" altLang="zh-CN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宋体" panose="02010600030101010101" pitchFamily="2" charset="-122"/>
            </a:endParaRPr>
          </a:p>
          <a:p>
            <a:r>
              <a:rPr lang="zh-CN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设计流程</a:t>
            </a:r>
            <a:endParaRPr lang="zh-CN" altLang="zh-CN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663" y="515938"/>
            <a:ext cx="7967662" cy="8747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应用门电路设计，</a:t>
            </a:r>
            <a:r>
              <a:rPr lang="zh-CN" altLang="zh-CN" sz="1600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则需要对逻辑函数进行化简，并根据具体实现器件的类型将逻辑函数变换为相应的形式，然后画出逻辑图。</a:t>
            </a:r>
            <a:endParaRPr lang="zh-CN" altLang="en-US" sz="1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8663" y="1390650"/>
            <a:ext cx="7899400" cy="876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基于译码器或数据选择器设计，</a:t>
            </a:r>
            <a:r>
              <a:rPr lang="zh-CN" altLang="zh-CN" sz="1600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则需要对逻辑函数式进行变换，确定逻辑函数与译码器或数据选择器输入/输出之间的关系，然后画出电路图。</a:t>
            </a:r>
            <a:endParaRPr lang="zh-CN" altLang="zh-CN" sz="160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8663" y="2711450"/>
            <a:ext cx="64150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（3）根据化简或变换后的函数式，画出相应的逻辑图</a:t>
            </a:r>
            <a:r>
              <a:rPr lang="en-US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/</a:t>
            </a:r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电路图</a:t>
            </a:r>
            <a:endParaRPr lang="zh-CN" altLang="zh-CN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7125" y="3175000"/>
            <a:ext cx="53213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sz="16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根据函数式画出相应的逻辑图，可以附加必要的门电路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15362" grpId="0"/>
      <p:bldP spid="15362" grpId="1"/>
      <p:bldP spid="4" grpId="0"/>
      <p:bldP spid="4" grpId="1"/>
      <p:bldP spid="5" grpId="0"/>
      <p:bldP spid="5" grpId="1"/>
      <p:bldP spid="15364" grpId="0"/>
      <p:bldP spid="15364" grpId="1"/>
      <p:bldP spid="17415" grpId="0" bldLvl="0" animBg="1"/>
      <p:bldP spid="174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AutoShape 5"/>
          <p:cNvSpPr/>
          <p:nvPr/>
        </p:nvSpPr>
        <p:spPr>
          <a:xfrm>
            <a:off x="3632200" y="1651000"/>
            <a:ext cx="5006975" cy="9302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文本框 16385"/>
          <p:cNvSpPr txBox="1"/>
          <p:nvPr/>
        </p:nvSpPr>
        <p:spPr>
          <a:xfrm>
            <a:off x="781050" y="4962525"/>
            <a:ext cx="2968625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(3)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写出电路的真值表，然后根据真值表推理电路的逻辑功能。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387" name="图片 56" descr="4-2-1"/>
          <p:cNvPicPr>
            <a:picLocks noChangeAspect="1"/>
          </p:cNvPicPr>
          <p:nvPr/>
        </p:nvPicPr>
        <p:blipFill>
          <a:blip r:embed="rId1"/>
          <a:srcRect t="2599"/>
          <a:stretch>
            <a:fillRect/>
          </a:stretch>
        </p:blipFill>
        <p:spPr>
          <a:xfrm>
            <a:off x="3805238" y="2951163"/>
            <a:ext cx="4833937" cy="3230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4" name="文本框 99"/>
          <p:cNvSpPr txBox="1"/>
          <p:nvPr/>
        </p:nvSpPr>
        <p:spPr>
          <a:xfrm>
            <a:off x="3683000" y="1658938"/>
            <a:ext cx="488950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266700">
              <a:lnSpc>
                <a:spcPct val="150000"/>
              </a:lnSpc>
            </a:pP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【例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4-3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】分析图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4-9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所示电路的逻辑功能，指出该电路的用途。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cs typeface="Comic Sans MS" panose="030F0702030302020204" pitchFamily="2" charset="0"/>
            </a:endParaRPr>
          </a:p>
        </p:txBody>
      </p:sp>
      <p:sp>
        <p:nvSpPr>
          <p:cNvPr id="16389" name="文本框 13314"/>
          <p:cNvSpPr txBox="1"/>
          <p:nvPr/>
        </p:nvSpPr>
        <p:spPr>
          <a:xfrm>
            <a:off x="735013" y="596900"/>
            <a:ext cx="42402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 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组合逻辑电路的分析方法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90" name="文本框 1"/>
          <p:cNvSpPr txBox="1"/>
          <p:nvPr/>
        </p:nvSpPr>
        <p:spPr>
          <a:xfrm>
            <a:off x="793750" y="1147763"/>
            <a:ext cx="7905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 eaLnBrk="0" hangingPunct="0"/>
            <a:r>
              <a:rPr lang="zh-CN" altLang="en-US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所谓组合电路分析，就是对于给定的组合逻辑电路，确定电路的逻辑功能。</a:t>
            </a:r>
            <a:endParaRPr lang="zh-CN" altLang="en-US" dirty="0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1" name="文本框 2"/>
          <p:cNvSpPr txBox="1"/>
          <p:nvPr/>
        </p:nvSpPr>
        <p:spPr>
          <a:xfrm>
            <a:off x="793750" y="1516063"/>
            <a:ext cx="2540000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一般来说，组合逻辑电路分析过程按以下步骤进行：</a:t>
            </a:r>
            <a:endParaRPr lang="zh-CN" altLang="en-US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013" y="2854325"/>
            <a:ext cx="294798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对给定逻辑图，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从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输入级逐级向后推，写出逻辑函数表达式；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3750" y="4105275"/>
            <a:ext cx="288925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进行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变换和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化简，使逻辑表达式简单明了；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89" grpId="1"/>
      <p:bldP spid="16390" grpId="0"/>
      <p:bldP spid="16390" grpId="1"/>
      <p:bldP spid="16391" grpId="0"/>
      <p:bldP spid="16391" grpId="1"/>
      <p:bldP spid="16385" grpId="0" animBg="1"/>
      <p:bldP spid="16385" grpId="1" animBg="1"/>
      <p:bldP spid="15364" grpId="0"/>
      <p:bldP spid="15364" grpId="1"/>
      <p:bldP spid="2" grpId="0"/>
      <p:bldP spid="2" grpId="1"/>
      <p:bldP spid="3" grpId="0"/>
      <p:bldP spid="3" grpId="1"/>
      <p:bldP spid="16386" grpId="0"/>
      <p:bldP spid="1638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11270"/>
          <p:cNvSpPr/>
          <p:nvPr/>
        </p:nvSpPr>
        <p:spPr>
          <a:xfrm>
            <a:off x="962025" y="4978400"/>
            <a:ext cx="2951163" cy="1233488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7" name="矩形 11270"/>
          <p:cNvSpPr/>
          <p:nvPr/>
        </p:nvSpPr>
        <p:spPr>
          <a:xfrm>
            <a:off x="962025" y="3622675"/>
            <a:ext cx="2951163" cy="1355725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7415" name="矩形 11270"/>
          <p:cNvSpPr/>
          <p:nvPr/>
        </p:nvSpPr>
        <p:spPr>
          <a:xfrm>
            <a:off x="962025" y="2192338"/>
            <a:ext cx="2951163" cy="143033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17409" name="对象 -2147482389"/>
          <p:cNvGraphicFramePr>
            <a:graphicFrameLocks noChangeAspect="1"/>
          </p:cNvGraphicFramePr>
          <p:nvPr/>
        </p:nvGraphicFramePr>
        <p:xfrm>
          <a:off x="1900238" y="652463"/>
          <a:ext cx="4964112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3619500" imgH="711200" progId="Equation.3">
                  <p:embed/>
                </p:oleObj>
              </mc:Choice>
              <mc:Fallback>
                <p:oleObj name="" r:id="rId1" imgW="3619500" imgH="7112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0238" y="652463"/>
                        <a:ext cx="4964112" cy="985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1192213" y="1730375"/>
          <a:ext cx="2713355" cy="4483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950"/>
                <a:gridCol w="1081405"/>
              </a:tblGrid>
              <a:tr h="488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  C  B  A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Y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    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Y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 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Y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5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66" name="文本框 99"/>
          <p:cNvSpPr txBox="1"/>
          <p:nvPr/>
        </p:nvSpPr>
        <p:spPr>
          <a:xfrm>
            <a:off x="4403725" y="4559300"/>
            <a:ext cx="410845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因此，推断该电路具有根据输出状态判断输入数大小范围的功能。</a:t>
            </a:r>
            <a:endParaRPr lang="zh-CN" altLang="en-US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7467" name="右箭头 2"/>
          <p:cNvSpPr/>
          <p:nvPr/>
        </p:nvSpPr>
        <p:spPr>
          <a:xfrm>
            <a:off x="1258888" y="1041400"/>
            <a:ext cx="458787" cy="284163"/>
          </a:xfrm>
          <a:prstGeom prst="rightArrow">
            <a:avLst>
              <a:gd name="adj1" fmla="val 50000"/>
              <a:gd name="adj2" fmla="val 49504"/>
            </a:avLst>
          </a:prstGeom>
          <a:solidFill>
            <a:srgbClr val="C0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4025" y="2547938"/>
            <a:ext cx="2519363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从真值表可以看出：</a:t>
            </a:r>
            <a:endParaRPr lang="zh-CN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73575" y="3054350"/>
            <a:ext cx="38036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DCBA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的取值在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0~5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之间时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=1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40338" y="3422650"/>
            <a:ext cx="3132137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取值在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6~10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之间时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=1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0338" y="3929063"/>
            <a:ext cx="3271837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取值在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11~15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之间时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=1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174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174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67" grpId="0" animBg="1"/>
      <p:bldP spid="17467" grpId="1" animBg="1"/>
      <p:bldP spid="4" grpId="0"/>
      <p:bldP spid="4" grpId="1"/>
      <p:bldP spid="5" grpId="0"/>
      <p:bldP spid="5" grpId="1"/>
      <p:bldP spid="6" grpId="0"/>
      <p:bldP spid="6" grpId="1"/>
      <p:bldP spid="17466" grpId="0"/>
      <p:bldP spid="17466" grpId="1"/>
      <p:bldP spid="17415" grpId="0" bldLvl="0" animBg="1"/>
      <p:bldP spid="17415" grpId="1" animBg="1"/>
      <p:bldP spid="7" grpId="0" bldLvl="0" animBg="1"/>
      <p:bldP spid="7" grpId="1" animBg="1"/>
      <p:bldP spid="8" grpId="0" bldLvl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18434"/>
          <p:cNvSpPr txBox="1"/>
          <p:nvPr/>
        </p:nvSpPr>
        <p:spPr>
          <a:xfrm>
            <a:off x="1223963" y="5718175"/>
            <a:ext cx="27781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）偶校验码产生器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8434" name="文本框 99"/>
          <p:cNvSpPr txBox="1"/>
          <p:nvPr/>
        </p:nvSpPr>
        <p:spPr>
          <a:xfrm>
            <a:off x="658813" y="1355725"/>
            <a:ext cx="7837487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需要从整体的角度考查电路的逻辑功能，不能只见树木，不见森林。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171575" y="2419350"/>
          <a:ext cx="2975610" cy="2769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815"/>
                <a:gridCol w="1407795"/>
              </a:tblGrid>
              <a:tr h="3340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A  B  C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7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58813" y="552450"/>
            <a:ext cx="803592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需要注意的是：（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对于同一个逻辑电路，不同的人可能会有不同的认识，从而抽象出的不同逻辑功能！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96988" y="1979613"/>
            <a:ext cx="20208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对于同一真值表：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3644" y="5350509"/>
            <a:ext cx="2851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（</a:t>
            </a:r>
            <a:r>
              <a:rPr lang="en-US" altLang="zh-CN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1</a:t>
            </a:r>
            <a:r>
              <a:rPr lang="zh-CN" altLang="en-US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）三个开关控制一个灯</a:t>
            </a:r>
            <a:endParaRPr lang="zh-CN" altLang="en-US" noProof="1" dirty="0">
              <a:solidFill>
                <a:srgbClr val="C00000"/>
              </a:soli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pic>
        <p:nvPicPr>
          <p:cNvPr id="50185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0" y="2690813"/>
            <a:ext cx="3860800" cy="3086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9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8434" grpId="0"/>
      <p:bldP spid="18434" grpId="1"/>
      <p:bldP spid="4" grpId="0"/>
      <p:bldP spid="4" grpId="1"/>
      <p:bldP spid="5" grpId="0"/>
      <p:bldP spid="5" grpId="1"/>
      <p:bldP spid="184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Rectangle 2"/>
          <p:cNvSpPr txBox="1"/>
          <p:nvPr/>
        </p:nvSpPr>
        <p:spPr>
          <a:xfrm>
            <a:off x="1982788" y="2052638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5999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4.3</a:t>
            </a:r>
            <a:r>
              <a:rPr lang="en-US" altLang="zh-CN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 </a:t>
            </a:r>
            <a:r>
              <a:rPr lang="zh-CN" altLang="en-US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常用组合逻辑器件</a:t>
            </a:r>
            <a:endParaRPr lang="zh-CN" altLang="en-US" sz="4800" b="0" dirty="0">
              <a:latin typeface="Times New Roman" panose="020206030504050203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AutoShape 12"/>
          <p:cNvSpPr/>
          <p:nvPr/>
        </p:nvSpPr>
        <p:spPr>
          <a:xfrm>
            <a:off x="684213" y="622300"/>
            <a:ext cx="8015287" cy="1395413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Rectangle 18"/>
          <p:cNvSpPr/>
          <p:nvPr/>
        </p:nvSpPr>
        <p:spPr>
          <a:xfrm>
            <a:off x="900100" y="621665"/>
            <a:ext cx="7416800" cy="1337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marR="0" indent="0" algn="l" defTabSz="9144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1800" b="1" i="0" u="none" strike="noStrike" kern="1200" cap="none" spc="0" normalizeH="0" baseline="0" noProof="1" dirty="0">
                <a:solidFill>
                  <a:srgbClr val="0070C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  </a:t>
            </a:r>
            <a:r>
              <a:rPr kumimoji="0" lang="zh-CN" altLang="en-US" sz="18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掌握了组合逻辑电路的分析与设计方法后</a:t>
            </a:r>
            <a:r>
              <a:rPr kumimoji="0" lang="en-US" altLang="x-none" sz="18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,</a:t>
            </a:r>
            <a:r>
              <a:rPr kumimoji="0" lang="zh-CN" altLang="en-US" sz="18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下面以设计的思路讲述常用的组合逻辑器件</a:t>
            </a:r>
            <a:r>
              <a:rPr kumimoji="0" lang="en-US" altLang="zh-CN" sz="18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-</a:t>
            </a:r>
            <a:r>
              <a:rPr kumimoji="0" lang="zh-CN" altLang="en-US" sz="1800" b="1" i="0" u="none" strike="noStrike" kern="1200" cap="none" spc="0" normalizeH="0" baseline="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编码器</a:t>
            </a:r>
            <a:r>
              <a:rPr kumimoji="0" lang="zh-CN" altLang="en-US" sz="1800" b="1" i="0" u="none" strike="noStrike" kern="1200" cap="none" spc="0" normalizeH="0" baseline="0" noProof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zh-CN" altLang="en-US" sz="1800" b="1" i="0" u="none" strike="noStrike" kern="1200" cap="none" spc="0" normalizeH="0" baseline="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译码器</a:t>
            </a:r>
            <a:r>
              <a:rPr kumimoji="0" lang="zh-CN" altLang="en-US" sz="1800" b="1" i="0" u="none" strike="noStrike" kern="1200" cap="none" spc="0" normalizeH="0" baseline="0" noProof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zh-CN" altLang="en-US" sz="1800" b="1" i="0" u="none" strike="noStrike" kern="1200" cap="none" spc="0" normalizeH="0" baseline="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数据选择器</a:t>
            </a:r>
            <a:r>
              <a:rPr kumimoji="0" lang="zh-CN" altLang="en-US" sz="1800" b="1" i="0" u="none" strike="noStrike" kern="1200" cap="none" spc="0" normalizeH="0" baseline="0" noProof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zh-CN" altLang="en-US" sz="1800" b="1" i="0" u="none" strike="noStrike" kern="1200" cap="none" spc="0" normalizeH="0" baseline="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加法器</a:t>
            </a:r>
            <a:r>
              <a:rPr kumimoji="0" lang="zh-CN" altLang="en-US" sz="1800" b="1" i="0" u="none" strike="noStrike" kern="1200" cap="none" spc="0" normalizeH="0" baseline="0" noProof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zh-CN" altLang="en-US" sz="1800" b="1" i="0" u="none" strike="noStrike" kern="1200" cap="none" spc="0" normalizeH="0" baseline="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数据比较器</a:t>
            </a:r>
            <a:r>
              <a:rPr kumimoji="0" lang="zh-CN" altLang="en-US" sz="1800" b="1" i="0" u="none" strike="noStrike" kern="1200" cap="none" spc="0" normalizeH="0" baseline="0" noProof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和</a:t>
            </a:r>
            <a:r>
              <a:rPr kumimoji="0" lang="zh-CN" altLang="zh-CN" sz="1800" b="1" i="0" u="none" strike="noStrike" kern="1200" cap="none" spc="0" normalizeH="0" baseline="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奇偶校验器</a:t>
            </a:r>
            <a:r>
              <a:rPr kumimoji="0" lang="zh-CN" altLang="zh-CN" sz="18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的设计原理、功能与应用</a:t>
            </a:r>
            <a:r>
              <a:rPr kumimoji="0" lang="zh-CN" altLang="en-US" sz="18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。</a:t>
            </a:r>
            <a:r>
              <a:rPr kumimoji="0" lang="zh-CN" altLang="en-US" sz="1800" b="1" i="0" u="none" strike="noStrike" kern="1200" cap="none" spc="0" normalizeH="0" baseline="0" noProof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0" lang="zh-CN" altLang="en-US" sz="1800" b="1" i="0" u="none" strike="noStrike" kern="1200" cap="none" spc="0" normalizeH="0" baseline="0" noProof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531" name="文本框 13314"/>
          <p:cNvSpPr txBox="1"/>
          <p:nvPr/>
        </p:nvSpPr>
        <p:spPr>
          <a:xfrm>
            <a:off x="684213" y="2122488"/>
            <a:ext cx="357028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 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编码器（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Encoder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2532" name="文本框 1"/>
          <p:cNvSpPr txBox="1"/>
          <p:nvPr/>
        </p:nvSpPr>
        <p:spPr>
          <a:xfrm>
            <a:off x="900099" y="2710809"/>
            <a:ext cx="2195207" cy="398786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◆ 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什么是编码器</a:t>
            </a:r>
            <a:r>
              <a:rPr lang="en-US" altLang="zh-CN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?</a:t>
            </a:r>
            <a:r>
              <a:rPr lang="en-US" altLang="zh-CN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</a:t>
            </a:r>
            <a:endParaRPr lang="zh-CN" altLang="en-US" noProof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3" name="文本框 2"/>
          <p:cNvSpPr txBox="1"/>
          <p:nvPr/>
        </p:nvSpPr>
        <p:spPr>
          <a:xfrm>
            <a:off x="949325" y="3109913"/>
            <a:ext cx="7561263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E6E6E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用数码表示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不同的事物或者状态，称为编码。相应地，</a:t>
            </a:r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能够实现编码功能的电路称为编码器。</a:t>
            </a:r>
            <a:endParaRPr lang="zh-CN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2534" name="图片 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4032250"/>
            <a:ext cx="6099175" cy="2198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437119" y="4671694"/>
            <a:ext cx="974091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键盘码</a:t>
            </a:r>
            <a:endParaRPr lang="zh-CN" altLang="en-US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7450" y="5408613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断码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37450" y="5040313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通码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0" grpId="1"/>
      <p:bldP spid="22529" grpId="0" animBg="1"/>
      <p:bldP spid="22529" grpId="1" animBg="1"/>
      <p:bldP spid="22531" grpId="0"/>
      <p:bldP spid="22531" grpId="1"/>
      <p:bldP spid="22532" grpId="0"/>
      <p:bldP spid="22532" grpId="1"/>
      <p:bldP spid="22533" grpId="0"/>
      <p:bldP spid="22533" grpId="1"/>
      <p:bldP spid="3" grpId="0"/>
      <p:bldP spid="3" grpId="1"/>
      <p:bldP spid="5" grpId="0"/>
      <p:bldP spid="5" grpId="1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Rectangle 2"/>
          <p:cNvSpPr/>
          <p:nvPr/>
        </p:nvSpPr>
        <p:spPr>
          <a:xfrm>
            <a:off x="1588" y="0"/>
            <a:ext cx="9142412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8" name="Picture 6" descr="zcz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100" name="Rectangle 5"/>
          <p:cNvSpPr/>
          <p:nvPr/>
        </p:nvSpPr>
        <p:spPr>
          <a:xfrm>
            <a:off x="395288" y="1989138"/>
            <a:ext cx="8424862" cy="11525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defTabSz="914400">
              <a:lnSpc>
                <a:spcPct val="120000"/>
              </a:lnSpc>
              <a:tabLst>
                <a:tab pos="1790700" algn="l"/>
              </a:tabLst>
            </a:pPr>
            <a:r>
              <a:rPr lang="zh-CN" altLang="en-US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4</a:t>
            </a:r>
            <a:r>
              <a:rPr lang="zh-CN" altLang="en-US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章 组合逻辑电路</a:t>
            </a:r>
            <a:endParaRPr lang="zh-CN" altLang="en-US" sz="36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 defTabSz="914400">
              <a:lnSpc>
                <a:spcPct val="120000"/>
              </a:lnSpc>
              <a:tabLst>
                <a:tab pos="1790700" algn="l"/>
              </a:tabLst>
            </a:pPr>
            <a:r>
              <a:rPr lang="en-US" altLang="zh-CN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Combinational Logic Circuit</a:t>
            </a:r>
            <a:r>
              <a:rPr lang="zh-CN" altLang="en-US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s</a:t>
            </a:r>
            <a:endParaRPr lang="en-US" altLang="zh-CN" sz="36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pic>
        <p:nvPicPr>
          <p:cNvPr id="4101" name="图片 1" descr="清华出版社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71438"/>
            <a:ext cx="3290888" cy="1046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AutoShape 5"/>
          <p:cNvSpPr/>
          <p:nvPr/>
        </p:nvSpPr>
        <p:spPr>
          <a:xfrm>
            <a:off x="614680" y="3497263"/>
            <a:ext cx="8185150" cy="2652712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文本框 1"/>
          <p:cNvSpPr txBox="1"/>
          <p:nvPr/>
        </p:nvSpPr>
        <p:spPr>
          <a:xfrm>
            <a:off x="609600" y="615950"/>
            <a:ext cx="2836863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  </a:t>
            </a:r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二进制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编码器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5" name="文本框 19460"/>
          <p:cNvSpPr txBox="1"/>
          <p:nvPr/>
        </p:nvSpPr>
        <p:spPr>
          <a:xfrm>
            <a:off x="823913" y="2979738"/>
            <a:ext cx="306228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编码器的设计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3556" name="对象 -2147482388"/>
          <p:cNvGraphicFramePr>
            <a:graphicFrameLocks noChangeAspect="1"/>
          </p:cNvGraphicFramePr>
          <p:nvPr/>
        </p:nvGraphicFramePr>
        <p:xfrm>
          <a:off x="3886200" y="692150"/>
          <a:ext cx="4775200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4381500" imgH="1803400" progId="Visio.Drawing.11">
                  <p:embed/>
                </p:oleObj>
              </mc:Choice>
              <mc:Fallback>
                <p:oleObj name="" r:id="rId1" imgW="4381500" imgH="1803400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6200" y="692150"/>
                        <a:ext cx="4775200" cy="2178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文本框 4"/>
          <p:cNvSpPr txBox="1"/>
          <p:nvPr/>
        </p:nvSpPr>
        <p:spPr>
          <a:xfrm>
            <a:off x="5476875" y="2903526"/>
            <a:ext cx="1808466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2</a:t>
            </a:r>
            <a:r>
              <a:rPr lang="en-US" altLang="zh-CN" baseline="30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n</a:t>
            </a: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线</a:t>
            </a:r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~n</a:t>
            </a: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线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编码器</a:t>
            </a:r>
            <a:endParaRPr lang="zh-CN" altLang="en-US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81355" y="3495675"/>
            <a:ext cx="805180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【例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4-4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】假设有个小医院共有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8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间病房，房间编号分别为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0~7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。在每个病房都安装有一个呼叫按键，分别用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I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0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~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I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7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表示。当病房的病人需要服务时，按下按键发出请求。相应地，在护士值班室里对应有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3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个指示灯，分别用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Y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2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Y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1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Y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0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表示。当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7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号病房的病人按下按键时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Y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2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Y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1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Y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0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=111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（指示灯全亮），提醒护士到七号病房服务；当六号病房的病人按下按键时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Y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2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Y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1</a:t>
            </a:r>
            <a:r>
              <a:rPr lang="en-US" i="1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Y</a:t>
            </a:r>
            <a:r>
              <a:rPr lang="en-US" baseline="-25000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0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=110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，提醒护士到六号病房服务；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...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；依次类推。设计能够实现该功能的组合逻辑电路。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  <p:sp>
        <p:nvSpPr>
          <p:cNvPr id="4" name="矩形 11270"/>
          <p:cNvSpPr/>
          <p:nvPr/>
        </p:nvSpPr>
        <p:spPr>
          <a:xfrm>
            <a:off x="3886200" y="1220788"/>
            <a:ext cx="857250" cy="11620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矩形 11270"/>
          <p:cNvSpPr/>
          <p:nvPr/>
        </p:nvSpPr>
        <p:spPr>
          <a:xfrm>
            <a:off x="7702550" y="1200150"/>
            <a:ext cx="857250" cy="11620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743450" y="2979738"/>
            <a:ext cx="360363" cy="215900"/>
          </a:xfrm>
          <a:prstGeom prst="rightArrow">
            <a:avLst>
              <a:gd name="adj1" fmla="val 50000"/>
              <a:gd name="adj2" fmla="val 49942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  <p:bldP spid="23554" grpId="1"/>
      <p:bldP spid="4" grpId="0" animBg="1"/>
      <p:bldP spid="4" grpId="1" animBg="1"/>
      <p:bldP spid="5" grpId="0" animBg="1"/>
      <p:bldP spid="5" grpId="1" animBg="1"/>
      <p:bldP spid="23557" grpId="0"/>
      <p:bldP spid="23557" grpId="1"/>
      <p:bldP spid="23555" grpId="0"/>
      <p:bldP spid="23555" grpId="1"/>
      <p:bldP spid="23553" grpId="0" bldLvl="0" animBg="1"/>
      <p:bldP spid="23553" grpId="1" animBg="1"/>
      <p:bldP spid="100" grpId="0"/>
      <p:bldP spid="100" grpId="1"/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文本框 21508"/>
          <p:cNvSpPr txBox="1"/>
          <p:nvPr/>
        </p:nvSpPr>
        <p:spPr>
          <a:xfrm>
            <a:off x="1708150" y="1735138"/>
            <a:ext cx="42830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所以是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线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-3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线编码器的设计问题。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025" y="596900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24025" y="596900"/>
            <a:ext cx="14509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=111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2125" y="998538"/>
            <a:ext cx="14509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=110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58963" y="1366838"/>
            <a:ext cx="8715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。。。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5025" y="2165350"/>
            <a:ext cx="13954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设计过程：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8750" y="2599043"/>
            <a:ext cx="65925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约定</a:t>
            </a:r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:</a:t>
            </a:r>
            <a:r>
              <a:rPr lang="en-US" altLang="zh-CN" noProof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zh-CN" altLang="en-US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zh-CN" altLang="en-US" noProof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任何时刻不会有两个或两个以上病房的病人同时按按键。</a:t>
            </a:r>
            <a:endParaRPr lang="zh-CN" altLang="en-US" noProof="1" dirty="0">
              <a:solidFill>
                <a:srgbClr val="0070C0"/>
              </a:solidFill>
              <a:sym typeface="+mn-ea"/>
            </a:endParaRPr>
          </a:p>
        </p:txBody>
      </p:sp>
      <p:graphicFrame>
        <p:nvGraphicFramePr>
          <p:cNvPr id="9" name="对象 7"/>
          <p:cNvGraphicFramePr/>
          <p:nvPr/>
        </p:nvGraphicFramePr>
        <p:xfrm>
          <a:off x="1858963" y="3979863"/>
          <a:ext cx="5237162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5972175" imgH="2714625" progId="Paint.Picture">
                  <p:embed/>
                </p:oleObj>
              </mc:Choice>
              <mc:Fallback>
                <p:oleObj name="" r:id="rId1" imgW="5972175" imgH="2714625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58963" y="3979863"/>
                        <a:ext cx="5237162" cy="2270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20725" y="4381500"/>
            <a:ext cx="9064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baseline="30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=256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8538" y="5299075"/>
            <a:ext cx="309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9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5963" y="3033713"/>
            <a:ext cx="34782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（即：输入变量是相互排斥的</a:t>
            </a:r>
            <a:r>
              <a:rPr lang="en-US" altLang="zh-CN" dirty="0">
                <a:solidFill>
                  <a:srgbClr val="262626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!</a:t>
            </a:r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lang="zh-CN" altLang="en-US" dirty="0">
              <a:solidFill>
                <a:srgbClr val="262626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1044575" y="4867275"/>
            <a:ext cx="215900" cy="360363"/>
          </a:xfrm>
          <a:prstGeom prst="downArrow">
            <a:avLst>
              <a:gd name="adj1" fmla="val 50000"/>
              <a:gd name="adj2" fmla="val 49942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88410" y="3545840"/>
            <a:ext cx="872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真值表</a:t>
            </a:r>
            <a:endParaRPr lang="en-US" altLang="zh-CN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82975" y="596900"/>
            <a:ext cx="4429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表示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“7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号病房的病人将按键按下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”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这一事件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82975" y="998538"/>
            <a:ext cx="4429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表示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“6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号病房的病人将按键按下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”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这一事件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3203575" y="692150"/>
            <a:ext cx="288925" cy="215900"/>
          </a:xfrm>
          <a:prstGeom prst="rightArrow">
            <a:avLst>
              <a:gd name="adj1" fmla="val 50000"/>
              <a:gd name="adj2" fmla="val 50282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3213100" y="1073150"/>
            <a:ext cx="287338" cy="217488"/>
          </a:xfrm>
          <a:prstGeom prst="rightArrow">
            <a:avLst>
              <a:gd name="adj1" fmla="val 50000"/>
              <a:gd name="adj2" fmla="val 49641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78700" y="4752975"/>
            <a:ext cx="1454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i="1" noProof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I</a:t>
            </a:r>
            <a:r>
              <a:rPr lang="en-US" baseline="-25000" noProof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0</a:t>
            </a:r>
            <a:r>
              <a:rPr lang="en-US" noProof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~</a:t>
            </a:r>
            <a:r>
              <a:rPr lang="en-US" i="1" noProof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I</a:t>
            </a:r>
            <a:r>
              <a:rPr lang="en-US" i="1" baseline="-25000" noProof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7</a:t>
            </a:r>
            <a:r>
              <a:rPr lang="en-US" i="1" noProof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=0~0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7</a:t>
            </a:r>
            <a:endParaRPr lang="zh-CN" altLang="en-US" noProof="1"/>
          </a:p>
        </p:txBody>
      </p:sp>
      <p:sp>
        <p:nvSpPr>
          <p:cNvPr id="24" name="文本框 23"/>
          <p:cNvSpPr txBox="1"/>
          <p:nvPr/>
        </p:nvSpPr>
        <p:spPr>
          <a:xfrm>
            <a:off x="7475538" y="5211763"/>
            <a:ext cx="12604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？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37213" y="1735138"/>
            <a:ext cx="754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~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i="1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77050" y="1768475"/>
            <a:ext cx="8905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6516688" y="1844675"/>
            <a:ext cx="360362" cy="215900"/>
          </a:xfrm>
          <a:prstGeom prst="rightArrow">
            <a:avLst>
              <a:gd name="adj1" fmla="val 50000"/>
              <a:gd name="adj2" fmla="val 49942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9"/>
                            </p:stCondLst>
                            <p:childTnLst>
                              <p:par>
                                <p:cTn id="5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9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9"/>
                            </p:stCondLst>
                            <p:childTnLst>
                              <p:par>
                                <p:cTn id="6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5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8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9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2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3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9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3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4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0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24578" grpId="0"/>
      <p:bldP spid="24578" grpId="1"/>
      <p:bldP spid="6" grpId="0"/>
      <p:bldP spid="6" grpId="1"/>
      <p:bldP spid="11" grpId="0"/>
      <p:bldP spid="11" grpId="1"/>
      <p:bldP spid="8" grpId="0"/>
      <p:bldP spid="8" grpId="1"/>
      <p:bldP spid="16" grpId="0"/>
      <p:bldP spid="16" grpId="1"/>
      <p:bldP spid="17" grpId="0" bldLvl="0" animBg="1"/>
      <p:bldP spid="17" grpId="1" animBg="1"/>
      <p:bldP spid="15" grpId="0"/>
      <p:bldP spid="15" grpId="1"/>
      <p:bldP spid="18" grpId="0"/>
      <p:bldP spid="18" grpId="1"/>
      <p:bldP spid="21" grpId="0" animBg="1"/>
      <p:bldP spid="21" grpId="1" animBg="1"/>
      <p:bldP spid="19" grpId="0"/>
      <p:bldP spid="19" grpId="1"/>
      <p:bldP spid="22" grpId="0" animBg="1"/>
      <p:bldP spid="22" grpId="1" animBg="1"/>
      <p:bldP spid="20" grpId="0"/>
      <p:bldP spid="20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 animBg="1"/>
      <p:bldP spid="2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4581" name="对象 -2147482385"/>
          <p:cNvGraphicFramePr>
            <a:graphicFrameLocks noChangeAspect="1"/>
          </p:cNvGraphicFramePr>
          <p:nvPr/>
        </p:nvGraphicFramePr>
        <p:xfrm>
          <a:off x="1038225" y="614363"/>
          <a:ext cx="7756525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4445000" imgH="596900" progId="Equation.3">
                  <p:embed/>
                </p:oleObj>
              </mc:Choice>
              <mc:Fallback>
                <p:oleObj name="" r:id="rId1" imgW="4445000" imgH="5969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8225" y="614363"/>
                        <a:ext cx="7756525" cy="1055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右箭头 13"/>
          <p:cNvSpPr/>
          <p:nvPr/>
        </p:nvSpPr>
        <p:spPr>
          <a:xfrm>
            <a:off x="565150" y="1035050"/>
            <a:ext cx="358775" cy="215900"/>
          </a:xfrm>
          <a:prstGeom prst="rightArrow">
            <a:avLst>
              <a:gd name="adj1" fmla="val 50000"/>
              <a:gd name="adj2" fmla="val 49722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1" name="AutoShape 4"/>
          <p:cNvSpPr/>
          <p:nvPr/>
        </p:nvSpPr>
        <p:spPr>
          <a:xfrm>
            <a:off x="1038225" y="1814513"/>
            <a:ext cx="7562850" cy="2170112"/>
          </a:xfrm>
          <a:prstGeom prst="roundRect">
            <a:avLst>
              <a:gd name="adj" fmla="val 11921"/>
            </a:avLst>
          </a:prstGeom>
          <a:solidFill>
            <a:schemeClr val="bg1"/>
          </a:solidFill>
          <a:ln w="25400" cap="flat" cmpd="sng">
            <a:solidFill>
              <a:srgbClr val="009AD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580" name="Picture 10" descr="Picture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63" y="3459163"/>
            <a:ext cx="676275" cy="573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99"/>
          <p:cNvSpPr txBox="1"/>
          <p:nvPr/>
        </p:nvSpPr>
        <p:spPr>
          <a:xfrm>
            <a:off x="1116013" y="1743075"/>
            <a:ext cx="7485062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第二章作业题：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2.16 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若一组变量中不可能有两个或两个以上同时为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，则称这组变量相互排斥。在变量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zh-CN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zh-CN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zh-CN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相互排斥的情况下，证明逻辑式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AB'C'D'E'=A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A'BC'D'E'=B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A'B'CD'E'=C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A'B'C'DE'=D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A'B'C'D'E=E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成立。  </a:t>
            </a:r>
            <a:endParaRPr lang="zh-CN" altLang="zh-CN">
              <a:solidFill>
                <a:srgbClr val="0D0D0D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1538288" y="5232400"/>
            <a:ext cx="6881812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同理可证：</a:t>
            </a:r>
            <a:r>
              <a:rPr lang="en-US" altLang="zh-CN" i="1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A'BC'D'E'=B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A'B'CD'E'=C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A'B'C'DE'=D 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A'B'C'D'E=E 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成立。</a:t>
            </a:r>
            <a:endParaRPr lang="zh-CN" altLang="zh-CN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167765" y="4122419"/>
            <a:ext cx="872476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证明：</a:t>
            </a:r>
            <a:endParaRPr lang="zh-CN" altLang="zh-CN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1973263" y="4122738"/>
            <a:ext cx="3890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）当</a:t>
            </a:r>
            <a:r>
              <a:rPr lang="en-US" altLang="zh-CN" i="1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=0</a:t>
            </a:r>
            <a:r>
              <a:rPr lang="zh-CN" altLang="en-US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时，</a:t>
            </a:r>
            <a:r>
              <a:rPr lang="en-US" altLang="zh-CN" i="1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AB'C'D'E'=0=A</a:t>
            </a:r>
            <a:r>
              <a:rPr lang="zh-CN" altLang="en-US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；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298575" y="4491038"/>
            <a:ext cx="7581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（</a:t>
            </a:r>
            <a:r>
              <a:rPr lang="en-US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当</a:t>
            </a:r>
            <a:r>
              <a:rPr lang="en-US" altLang="zh-CN" i="1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=1</a:t>
            </a:r>
            <a:r>
              <a:rPr lang="zh-CN" altLang="en-US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时，由相互排斥可知</a:t>
            </a:r>
            <a:r>
              <a:rPr lang="en-US" altLang="zh-CN" i="1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B=C=D=E</a:t>
            </a:r>
            <a:r>
              <a:rPr lang="en-US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=0</a:t>
            </a:r>
            <a:r>
              <a:rPr lang="zh-CN" altLang="en-US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，因此</a:t>
            </a:r>
            <a:r>
              <a:rPr lang="en-US" altLang="zh-CN" i="1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AB'C'D'E'=1=A</a:t>
            </a:r>
            <a:r>
              <a:rPr lang="zh-CN" altLang="en-US" i="1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1538288" y="4859338"/>
            <a:ext cx="31242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因此，</a:t>
            </a:r>
            <a:r>
              <a:rPr lang="en-US" altLang="zh-CN" i="1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AB'C'D'E'=A </a:t>
            </a:r>
            <a:r>
              <a:rPr lang="zh-CN" altLang="en-US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成立</a:t>
            </a:r>
            <a:r>
              <a:rPr lang="zh-CN" altLang="en-US" i="1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5601" grpId="0" animBg="1"/>
      <p:bldP spid="25601" grpId="1" animBg="1"/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5605" name="对象 -2147482384"/>
          <p:cNvGraphicFramePr>
            <a:graphicFrameLocks noChangeAspect="1"/>
          </p:cNvGraphicFramePr>
          <p:nvPr/>
        </p:nvGraphicFramePr>
        <p:xfrm>
          <a:off x="2146300" y="2854325"/>
          <a:ext cx="2370138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1320165" imgH="711200" progId="Equation.3">
                  <p:embed/>
                </p:oleObj>
              </mc:Choice>
              <mc:Fallback>
                <p:oleObj name="" r:id="rId1" imgW="1320165" imgH="7112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6300" y="2854325"/>
                        <a:ext cx="2370138" cy="1293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文本框 4"/>
          <p:cNvSpPr txBox="1"/>
          <p:nvPr/>
        </p:nvSpPr>
        <p:spPr>
          <a:xfrm>
            <a:off x="1281113" y="2212975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应用习题结论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5607" name="对象 -2147482383"/>
          <p:cNvGraphicFramePr/>
          <p:nvPr/>
        </p:nvGraphicFramePr>
        <p:xfrm>
          <a:off x="5681663" y="1851025"/>
          <a:ext cx="2698750" cy="254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3" imgW="2324100" imgH="2159000" progId="Visio.Drawing.11">
                  <p:embed/>
                </p:oleObj>
              </mc:Choice>
              <mc:Fallback>
                <p:oleObj name="" r:id="rId3" imgW="2324100" imgH="2159000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1663" y="1851025"/>
                        <a:ext cx="2698750" cy="2544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191250" y="4511675"/>
            <a:ext cx="181927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6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普通编码器设计图</a:t>
            </a:r>
            <a:endParaRPr lang="zh-CN" altLang="en-US" sz="16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AutoShape 4"/>
          <p:cNvSpPr/>
          <p:nvPr/>
        </p:nvSpPr>
        <p:spPr>
          <a:xfrm>
            <a:off x="885825" y="4268788"/>
            <a:ext cx="4676775" cy="866775"/>
          </a:xfrm>
          <a:prstGeom prst="roundRect">
            <a:avLst>
              <a:gd name="adj" fmla="val 11921"/>
            </a:avLst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Picture 11" descr="Picture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238" y="4694238"/>
            <a:ext cx="674687" cy="573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23559"/>
          <p:cNvSpPr txBox="1"/>
          <p:nvPr/>
        </p:nvSpPr>
        <p:spPr>
          <a:xfrm>
            <a:off x="968375" y="4213225"/>
            <a:ext cx="400113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noProof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思考：</a:t>
            </a: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如果不满足约定条件时，</a:t>
            </a:r>
            <a:endParaRPr lang="zh-CN" altLang="en-US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会出现什么问题？？？</a:t>
            </a:r>
            <a:endParaRPr lang="zh-CN" altLang="en-US" noProof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936625" y="5311775"/>
            <a:ext cx="45751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号病房和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号病房的病人同时按按键时，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2962275" y="5784850"/>
            <a:ext cx="12715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=1,</a:t>
            </a:r>
            <a:r>
              <a:rPr lang="en-US" altLang="zh-CN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=1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右箭头 4"/>
          <p:cNvSpPr/>
          <p:nvPr/>
        </p:nvSpPr>
        <p:spPr>
          <a:xfrm>
            <a:off x="4391025" y="5881688"/>
            <a:ext cx="360363" cy="215900"/>
          </a:xfrm>
          <a:prstGeom prst="rightArrow">
            <a:avLst>
              <a:gd name="adj1" fmla="val 50000"/>
              <a:gd name="adj2" fmla="val 49942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5124450" y="5805488"/>
            <a:ext cx="14509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=111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右箭头 6"/>
          <p:cNvSpPr/>
          <p:nvPr/>
        </p:nvSpPr>
        <p:spPr>
          <a:xfrm>
            <a:off x="4886325" y="3394075"/>
            <a:ext cx="360363" cy="215900"/>
          </a:xfrm>
          <a:prstGeom prst="rightArrow">
            <a:avLst>
              <a:gd name="adj1" fmla="val 50000"/>
              <a:gd name="adj2" fmla="val 49942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乘号 7"/>
          <p:cNvSpPr/>
          <p:nvPr/>
        </p:nvSpPr>
        <p:spPr>
          <a:xfrm>
            <a:off x="5924550" y="5503863"/>
            <a:ext cx="885825" cy="981075"/>
          </a:xfrm>
          <a:custGeom>
            <a:avLst/>
            <a:gdLst/>
            <a:ahLst/>
            <a:cxnLst>
              <a:cxn ang="10800000">
                <a:pos x="212753" y="235782"/>
              </a:cxn>
              <a:cxn ang="16200000">
                <a:pos x="673071" y="235782"/>
              </a:cxn>
              <a:cxn ang="0">
                <a:pos x="673071" y="745927"/>
              </a:cxn>
              <a:cxn ang="5400000">
                <a:pos x="212753" y="745927"/>
              </a:cxn>
            </a:cxnLst>
            <a:pathLst>
              <a:path w="885825" h="981710">
                <a:moveTo>
                  <a:pt x="135411" y="305569"/>
                </a:moveTo>
                <a:lnTo>
                  <a:pt x="290094" y="165994"/>
                </a:lnTo>
                <a:lnTo>
                  <a:pt x="442912" y="335354"/>
                </a:lnTo>
                <a:lnTo>
                  <a:pt x="595730" y="165994"/>
                </a:lnTo>
                <a:lnTo>
                  <a:pt x="750413" y="305569"/>
                </a:lnTo>
                <a:lnTo>
                  <a:pt x="583225" y="490855"/>
                </a:lnTo>
                <a:lnTo>
                  <a:pt x="750413" y="676140"/>
                </a:lnTo>
                <a:lnTo>
                  <a:pt x="595730" y="815715"/>
                </a:lnTo>
                <a:lnTo>
                  <a:pt x="442912" y="646355"/>
                </a:lnTo>
                <a:lnTo>
                  <a:pt x="290094" y="815715"/>
                </a:lnTo>
                <a:lnTo>
                  <a:pt x="135411" y="676140"/>
                </a:lnTo>
                <a:lnTo>
                  <a:pt x="302599" y="490855"/>
                </a:lnTo>
                <a:close/>
              </a:path>
            </a:pathLst>
          </a:cu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aphicFrame>
        <p:nvGraphicFramePr>
          <p:cNvPr id="24581" name="对象 -2147482385"/>
          <p:cNvGraphicFramePr>
            <a:graphicFrameLocks noChangeAspect="1"/>
          </p:cNvGraphicFramePr>
          <p:nvPr/>
        </p:nvGraphicFramePr>
        <p:xfrm>
          <a:off x="625475" y="649288"/>
          <a:ext cx="7754938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6" imgW="4445000" imgH="596900" progId="Equation.3">
                  <p:embed/>
                </p:oleObj>
              </mc:Choice>
              <mc:Fallback>
                <p:oleObj name="" r:id="rId6" imgW="4445000" imgH="5969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5475" y="649288"/>
                        <a:ext cx="7754938" cy="1055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下箭头 8"/>
          <p:cNvSpPr/>
          <p:nvPr/>
        </p:nvSpPr>
        <p:spPr>
          <a:xfrm>
            <a:off x="3108325" y="2065338"/>
            <a:ext cx="320675" cy="663575"/>
          </a:xfrm>
          <a:prstGeom prst="downArrow">
            <a:avLst>
              <a:gd name="adj1" fmla="val 50000"/>
              <a:gd name="adj2" fmla="val 49720"/>
            </a:avLst>
          </a:prstGeom>
          <a:solidFill>
            <a:srgbClr val="C000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/>
      <p:bldP spid="25606" grpId="1"/>
      <p:bldP spid="9" grpId="0" bldLvl="0" animBg="1"/>
      <p:bldP spid="9" grpId="1" animBg="1"/>
      <p:bldP spid="2" grpId="0"/>
      <p:bldP spid="2" grpId="1"/>
      <p:bldP spid="3" grpId="0" bldLvl="0" animBg="1"/>
      <p:bldP spid="3" grpId="1" animBg="1"/>
      <p:bldP spid="26627" grpId="0"/>
      <p:bldP spid="26627" grpId="1"/>
      <p:bldP spid="5" grpId="0"/>
      <p:bldP spid="5" grpId="1"/>
      <p:bldP spid="6" grpId="0"/>
      <p:bldP spid="6" grpId="1"/>
      <p:bldP spid="7" grpId="0" bldLvl="0" animBg="1"/>
      <p:bldP spid="7" grpId="1" animBg="1"/>
      <p:bldP spid="8" grpId="0"/>
      <p:bldP spid="8" grpId="1"/>
      <p:bldP spid="10" grpId="0" bldLvl="0" animBg="1"/>
      <p:bldP spid="10" grpId="1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8" name="文本框 23559"/>
          <p:cNvSpPr txBox="1"/>
          <p:nvPr/>
        </p:nvSpPr>
        <p:spPr>
          <a:xfrm>
            <a:off x="758825" y="1068388"/>
            <a:ext cx="79025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所谓优先编码，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就是预先给不同的输入规定不同的优先级，当多个输入信号同时有效时，只对当时优先级最高的输入信号进行编码。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6629" name="对象 6"/>
          <p:cNvGraphicFramePr/>
          <p:nvPr/>
        </p:nvGraphicFramePr>
        <p:xfrm>
          <a:off x="2862263" y="2359025"/>
          <a:ext cx="5037137" cy="251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5943600" imgH="3086100" progId="Paint.Picture">
                  <p:embed/>
                </p:oleObj>
              </mc:Choice>
              <mc:Fallback>
                <p:oleObj name="" r:id="rId1" imgW="5943600" imgH="3086100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2263" y="2359025"/>
                        <a:ext cx="5037137" cy="2516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文本框 8"/>
          <p:cNvSpPr txBox="1"/>
          <p:nvPr/>
        </p:nvSpPr>
        <p:spPr>
          <a:xfrm>
            <a:off x="1006475" y="700088"/>
            <a:ext cx="40909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D0D0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普通编码器存在问题，需要进行改进！</a:t>
            </a:r>
            <a:endParaRPr lang="zh-CN" altLang="en-US" dirty="0">
              <a:solidFill>
                <a:srgbClr val="0D0D0D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651" name="对象 -2147482380"/>
          <p:cNvGraphicFramePr>
            <a:graphicFrameLocks noChangeAspect="1"/>
          </p:cNvGraphicFramePr>
          <p:nvPr/>
        </p:nvGraphicFramePr>
        <p:xfrm>
          <a:off x="3044825" y="5006975"/>
          <a:ext cx="491648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3" imgW="2590800" imgH="596900" progId="Equation.3">
                  <p:embed/>
                </p:oleObj>
              </mc:Choice>
              <mc:Fallback>
                <p:oleObj name="" r:id="rId3" imgW="2590800" imgH="5969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4825" y="5006975"/>
                        <a:ext cx="4916488" cy="1130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右箭头 13"/>
          <p:cNvSpPr/>
          <p:nvPr/>
        </p:nvSpPr>
        <p:spPr>
          <a:xfrm>
            <a:off x="2501900" y="5464175"/>
            <a:ext cx="360363" cy="215900"/>
          </a:xfrm>
          <a:prstGeom prst="rightArrow">
            <a:avLst>
              <a:gd name="adj1" fmla="val 50000"/>
              <a:gd name="adj2" fmla="val 49942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26560" y="1990090"/>
            <a:ext cx="20218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优先编码器真值表</a:t>
            </a:r>
            <a:endParaRPr lang="en-US" altLang="zh-CN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3350" y="700088"/>
            <a:ext cx="2482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引入优先编码的概念。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0100" y="2424113"/>
            <a:ext cx="1727200" cy="5826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</a:t>
            </a:r>
            <a:r>
              <a:rPr lang="en-US" altLang="zh-CN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号病房的病人</a:t>
            </a:r>
            <a:endParaRPr lang="zh-CN" altLang="en-US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优先级最高，</a:t>
            </a:r>
            <a:endParaRPr lang="zh-CN" altLang="en-US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0" y="3106738"/>
            <a:ext cx="1522413" cy="5826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号病房的病人</a:t>
            </a:r>
            <a:endParaRPr lang="zh-CN" altLang="en-US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优先级次之，</a:t>
            </a:r>
            <a:endParaRPr lang="zh-CN" altLang="en-US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4725" y="3751263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。。。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6775" y="4119563"/>
            <a:ext cx="152241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号病房的病人</a:t>
            </a:r>
            <a:endParaRPr lang="zh-CN" altLang="en-US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优先级最低。</a:t>
            </a:r>
            <a:endParaRPr lang="zh-CN" altLang="en-US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9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/>
      <p:bldP spid="26630" grpId="1"/>
      <p:bldP spid="2" grpId="0"/>
      <p:bldP spid="2" grpId="1"/>
      <p:bldP spid="26628" grpId="0"/>
      <p:bldP spid="26628" grpId="1"/>
      <p:bldP spid="18" grpId="0"/>
      <p:bldP spid="18" grpId="1"/>
      <p:bldP spid="14" grpId="0" bldLvl="0" animBg="1"/>
      <p:bldP spid="14" grpId="1" animBg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AutoShape 8"/>
          <p:cNvSpPr/>
          <p:nvPr/>
        </p:nvSpPr>
        <p:spPr>
          <a:xfrm>
            <a:off x="4287838" y="3290888"/>
            <a:ext cx="376237" cy="344487"/>
          </a:xfrm>
          <a:prstGeom prst="rightArrow">
            <a:avLst>
              <a:gd name="adj1" fmla="val 50000"/>
              <a:gd name="adj2" fmla="val 45345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0" name="AutoShape 12"/>
          <p:cNvSpPr/>
          <p:nvPr/>
        </p:nvSpPr>
        <p:spPr>
          <a:xfrm>
            <a:off x="4268788" y="1801813"/>
            <a:ext cx="376237" cy="344487"/>
          </a:xfrm>
          <a:prstGeom prst="rightArrow">
            <a:avLst>
              <a:gd name="adj1" fmla="val 50000"/>
              <a:gd name="adj2" fmla="val 45345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652" name="对象 -2147482379"/>
          <p:cNvGraphicFramePr>
            <a:graphicFrameLocks noChangeAspect="1"/>
          </p:cNvGraphicFramePr>
          <p:nvPr/>
        </p:nvGraphicFramePr>
        <p:xfrm>
          <a:off x="2697163" y="744538"/>
          <a:ext cx="355917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1968500" imgH="685800" progId="Equation.DSMT4">
                  <p:embed/>
                </p:oleObj>
              </mc:Choice>
              <mc:Fallback>
                <p:oleObj name="" r:id="rId1" imgW="1968500" imgH="685800" progId="Equation.DSMT4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97163" y="744538"/>
                        <a:ext cx="3559175" cy="1228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文本框 99"/>
          <p:cNvSpPr txBox="1"/>
          <p:nvPr/>
        </p:nvSpPr>
        <p:spPr>
          <a:xfrm>
            <a:off x="976313" y="3094038"/>
            <a:ext cx="75041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优先编码器不但解决了输入信号之间竞争的问题，又能作为普通编码器使用，所以实际编码器均设计为优先编码器。</a:t>
            </a:r>
            <a:endParaRPr lang="zh-CN" altLang="zh-CN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5" name="文本框 8"/>
          <p:cNvSpPr txBox="1"/>
          <p:nvPr/>
        </p:nvSpPr>
        <p:spPr>
          <a:xfrm>
            <a:off x="4645025" y="2246313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（设计图略）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1857375" y="1250950"/>
            <a:ext cx="360363" cy="215900"/>
          </a:xfrm>
          <a:prstGeom prst="rightArrow">
            <a:avLst>
              <a:gd name="adj1" fmla="val 50000"/>
              <a:gd name="adj2" fmla="val 49942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charRg st="0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654">
                                            <p:txEl>
                                              <p:charRg st="0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7655" grpId="0"/>
      <p:bldP spid="2765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266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9838" y="641350"/>
            <a:ext cx="4494212" cy="563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文本框 26627"/>
          <p:cNvSpPr txBox="1"/>
          <p:nvPr/>
        </p:nvSpPr>
        <p:spPr>
          <a:xfrm>
            <a:off x="574675" y="641350"/>
            <a:ext cx="2232025" cy="784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线优先编码器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74HC148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8678" name="图片 266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1609725"/>
            <a:ext cx="1809750" cy="1057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5" name="矩形 11270"/>
          <p:cNvSpPr/>
          <p:nvPr/>
        </p:nvSpPr>
        <p:spPr>
          <a:xfrm>
            <a:off x="3851275" y="5600700"/>
            <a:ext cx="1906588" cy="5746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7908925" y="641350"/>
            <a:ext cx="482600" cy="114458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7837488" y="1876425"/>
            <a:ext cx="465137" cy="4097338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矩形 11270"/>
          <p:cNvSpPr/>
          <p:nvPr/>
        </p:nvSpPr>
        <p:spPr>
          <a:xfrm>
            <a:off x="3851275" y="585788"/>
            <a:ext cx="520700" cy="4948237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250" y="4904740"/>
            <a:ext cx="1548116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楷体_GB2312" pitchFamily="1" charset="-122"/>
                <a:cs typeface="+mn-cs"/>
                <a:sym typeface="+mn-ea"/>
              </a:rPr>
              <a:t>低电平有效</a:t>
            </a:r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楷体_GB2312" pitchFamily="1" charset="-122"/>
                <a:cs typeface="+mn-cs"/>
                <a:sym typeface="+mn-ea"/>
              </a:rPr>
              <a:t>!</a:t>
            </a:r>
            <a:endParaRPr lang="en-US" altLang="zh-CN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ea typeface="楷体_GB2312" pitchFamily="1" charset="-122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3214688" y="5384800"/>
            <a:ext cx="781050" cy="4206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右箭头 6"/>
          <p:cNvSpPr/>
          <p:nvPr/>
        </p:nvSpPr>
        <p:spPr>
          <a:xfrm>
            <a:off x="3389313" y="4945063"/>
            <a:ext cx="392112" cy="287337"/>
          </a:xfrm>
          <a:prstGeom prst="rightArrow">
            <a:avLst>
              <a:gd name="adj1" fmla="val 50000"/>
              <a:gd name="adj2" fmla="val 50011"/>
            </a:avLst>
          </a:prstGeom>
          <a:solidFill>
            <a:srgbClr val="C000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91525" y="3176269"/>
            <a:ext cx="459740" cy="1149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反码输出</a:t>
            </a:r>
            <a:endParaRPr lang="zh-CN" altLang="en-US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19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5" grpId="1"/>
      <p:bldP spid="17415" grpId="0" animBg="1"/>
      <p:bldP spid="17415" grpId="1" animBg="1"/>
      <p:bldP spid="2" grpId="0" animBg="1"/>
      <p:bldP spid="2" grpId="1" animBg="1"/>
      <p:bldP spid="4" grpId="0" animBg="1"/>
      <p:bldP spid="4" grpId="1" animBg="1"/>
      <p:bldP spid="3" grpId="0" animBg="1"/>
      <p:bldP spid="3" grpId="1" animBg="1"/>
      <p:bldP spid="5" grpId="0"/>
      <p:bldP spid="5" grpId="1"/>
      <p:bldP spid="7" grpId="0" animBg="1"/>
      <p:bldP spid="7" grpId="1" animBg="1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文本框 2"/>
          <p:cNvSpPr txBox="1"/>
          <p:nvPr/>
        </p:nvSpPr>
        <p:spPr>
          <a:xfrm>
            <a:off x="1403350" y="1028700"/>
            <a:ext cx="67691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>
              <a:lnSpc>
                <a:spcPct val="120000"/>
              </a:lnSpc>
              <a:spcBef>
                <a:spcPct val="20000"/>
              </a:spcBef>
              <a:spcAft>
                <a:spcPts val="240"/>
              </a:spcAft>
            </a:pPr>
            <a:endParaRPr lang="en-US" altLang="x-none" sz="2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9698" name="对象 1"/>
          <p:cNvGraphicFramePr/>
          <p:nvPr/>
        </p:nvGraphicFramePr>
        <p:xfrm>
          <a:off x="1660525" y="955675"/>
          <a:ext cx="5943600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524750" imgH="3981450" progId="Paint.Picture">
                  <p:embed/>
                </p:oleObj>
              </mc:Choice>
              <mc:Fallback>
                <p:oleObj name="" r:id="rId1" imgW="7524750" imgH="39814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60525" y="955675"/>
                        <a:ext cx="5943600" cy="316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9" name="文本框 99"/>
          <p:cNvSpPr txBox="1"/>
          <p:nvPr/>
        </p:nvSpPr>
        <p:spPr>
          <a:xfrm>
            <a:off x="1446213" y="5461000"/>
            <a:ext cx="31908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/>
            <a:r>
              <a:rPr lang="en-US" altLang="zh-CN" sz="1600"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zh-CN" sz="1600">
                <a:latin typeface="Comic Sans MS" panose="030F0702030302020204" pitchFamily="2" charset="0"/>
                <a:ea typeface="宋体" panose="02010600030101010101" pitchFamily="2" charset="-122"/>
              </a:rPr>
              <a:t>在器件正常工作的情况下，</a:t>
            </a:r>
            <a:endParaRPr lang="zh-CN" altLang="zh-CN"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92500" y="587375"/>
            <a:ext cx="1888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74HC148</a:t>
            </a:r>
            <a:r>
              <a:rPr lang="zh-CN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功能</a:t>
            </a: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表</a:t>
            </a:r>
            <a:endParaRPr lang="en-US" altLang="zh-CN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5519" y="4275443"/>
            <a:ext cx="2506981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266700"/>
            <a:r>
              <a:rPr lang="zh-CN" altLang="zh-CN" b="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从功能表可以看出：</a:t>
            </a:r>
            <a:endParaRPr lang="zh-CN" altLang="zh-CN" b="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3525" y="4568825"/>
            <a:ext cx="63817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控制信号</a:t>
            </a:r>
            <a:r>
              <a:rPr lang="en-US" altLang="zh-CN" sz="1600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S'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=1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74HC148</a:t>
            </a:r>
            <a:r>
              <a:rPr lang="zh-CN" altLang="en-US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不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工作，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输出全部被封锁为高电平。</a:t>
            </a:r>
            <a:endParaRPr lang="zh-CN" altLang="zh-CN" sz="160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矩形 11270"/>
          <p:cNvSpPr/>
          <p:nvPr/>
        </p:nvSpPr>
        <p:spPr>
          <a:xfrm>
            <a:off x="6657975" y="1773238"/>
            <a:ext cx="285750" cy="2984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矩形 11270"/>
          <p:cNvSpPr/>
          <p:nvPr/>
        </p:nvSpPr>
        <p:spPr>
          <a:xfrm>
            <a:off x="6943725" y="2073275"/>
            <a:ext cx="276225" cy="19875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9913" y="5859463"/>
            <a:ext cx="3722687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266700"/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而</a:t>
            </a:r>
            <a:r>
              <a:rPr lang="en-US" altLang="zh-CN" sz="1600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sz="1600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EX</a:t>
            </a:r>
            <a:r>
              <a:rPr lang="en-US" altLang="zh-CN" sz="1600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'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时表示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“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有编码信号输入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”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zh-CN" sz="160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9913" y="5029200"/>
            <a:ext cx="366776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266700"/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在</a:t>
            </a:r>
            <a:r>
              <a:rPr lang="en-US" altLang="zh-CN" sz="1600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S'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=0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74HC148</a:t>
            </a:r>
            <a:r>
              <a:rPr lang="zh-CN" altLang="en-US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处于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工作状态。</a:t>
            </a:r>
            <a:endParaRPr lang="zh-CN" altLang="zh-CN" sz="160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8350" y="5461000"/>
            <a:ext cx="3867150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/>
            <a:r>
              <a:rPr lang="en-US" altLang="zh-CN" sz="1600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sz="1600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sz="1600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'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时表示编码器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“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无编码信号输入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”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endParaRPr lang="zh-CN" altLang="zh-CN" sz="160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矩形 11270"/>
          <p:cNvSpPr/>
          <p:nvPr/>
        </p:nvSpPr>
        <p:spPr>
          <a:xfrm>
            <a:off x="1839913" y="1773238"/>
            <a:ext cx="276225" cy="235108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0" name="矩形 11270"/>
          <p:cNvSpPr/>
          <p:nvPr/>
        </p:nvSpPr>
        <p:spPr>
          <a:xfrm>
            <a:off x="1660525" y="1473200"/>
            <a:ext cx="5891213" cy="3000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8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9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39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" grpId="0"/>
      <p:bldP spid="2" grpId="1"/>
      <p:bldP spid="3" grpId="0"/>
      <p:bldP spid="3" grpId="1"/>
      <p:bldP spid="7" grpId="0"/>
      <p:bldP spid="7" grpId="1"/>
      <p:bldP spid="29699" grpId="0"/>
      <p:bldP spid="29699" grpId="1"/>
      <p:bldP spid="8" grpId="0"/>
      <p:bldP spid="8" grpId="1"/>
      <p:bldP spid="6" grpId="0"/>
      <p:bldP spid="6" grpId="1"/>
      <p:bldP spid="9" grpId="0" animBg="1"/>
      <p:bldP spid="9" grpId="1" animBg="1"/>
      <p:bldP spid="4" grpId="0" bldLvl="0" animBg="1"/>
      <p:bldP spid="4" grpId="1" animBg="1"/>
      <p:bldP spid="5" grpId="0" bldLvl="0" animBg="1"/>
      <p:bldP spid="5" grpId="1" animBg="1"/>
      <p:bldP spid="10" grpId="0" bldLvl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0721" name="对象 -2147482390"/>
          <p:cNvGraphicFramePr/>
          <p:nvPr/>
        </p:nvGraphicFramePr>
        <p:xfrm>
          <a:off x="1835785" y="1001713"/>
          <a:ext cx="6245225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" imgW="2665095" imgH="1702435" progId="Visio.Drawing.11">
                  <p:embed/>
                </p:oleObj>
              </mc:Choice>
              <mc:Fallback>
                <p:oleObj name="" r:id="rId1" imgW="2665095" imgH="1702435" progId="Visio.Drawing.11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35785" y="1001713"/>
                        <a:ext cx="6245225" cy="339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" name="文本框 26627"/>
          <p:cNvSpPr txBox="1"/>
          <p:nvPr/>
        </p:nvSpPr>
        <p:spPr>
          <a:xfrm>
            <a:off x="581660" y="633718"/>
            <a:ext cx="16148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编码器的应用</a:t>
            </a:r>
            <a:endParaRPr lang="zh-CN" altLang="en-US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文本框 26627"/>
          <p:cNvSpPr txBox="1"/>
          <p:nvPr/>
        </p:nvSpPr>
        <p:spPr>
          <a:xfrm>
            <a:off x="4256088" y="4267200"/>
            <a:ext cx="1663700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1600" dirty="0">
                <a:solidFill>
                  <a:srgbClr val="009AD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按键编码电路</a:t>
            </a:r>
            <a:endParaRPr lang="zh-CN" altLang="en-US" sz="1600" dirty="0">
              <a:solidFill>
                <a:srgbClr val="009AD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3150" y="5224463"/>
            <a:ext cx="767238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4-4. 8线-3线优先编码器74HC148能否作为4线-2线编码器用？能否作为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线-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线编码器用？如果可以，说明具体的用法。</a:t>
            </a:r>
            <a:endParaRPr lang="zh-CN" altLang="en-US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3150" y="4764393"/>
            <a:ext cx="20205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noProof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sz="240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557" name="文本框 4"/>
          <p:cNvSpPr txBox="1"/>
          <p:nvPr/>
        </p:nvSpPr>
        <p:spPr>
          <a:xfrm>
            <a:off x="4831704" y="1091883"/>
            <a:ext cx="2120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10-4</a:t>
            </a: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线</a:t>
            </a:r>
            <a:r>
              <a:rPr lang="zh-CN" altLang="en-US" noProof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优先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编码器</a:t>
            </a:r>
            <a:endParaRPr lang="zh-CN" altLang="en-US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/>
      <p:bldP spid="30722" grpId="1"/>
      <p:bldP spid="30723" grpId="0"/>
      <p:bldP spid="30723" grpId="1"/>
      <p:bldP spid="3" grpId="0"/>
      <p:bldP spid="3" grpId="1"/>
      <p:bldP spid="2" grpId="0"/>
      <p:bldP spid="2" grpId="1"/>
      <p:bldP spid="23557" grpId="0"/>
      <p:bldP spid="2355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文本框 31745"/>
          <p:cNvSpPr txBox="1"/>
          <p:nvPr/>
        </p:nvSpPr>
        <p:spPr>
          <a:xfrm>
            <a:off x="692150" y="1157288"/>
            <a:ext cx="25273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什么是译码器？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6" name="文本框 13314"/>
          <p:cNvSpPr txBox="1"/>
          <p:nvPr/>
        </p:nvSpPr>
        <p:spPr>
          <a:xfrm>
            <a:off x="628967" y="600710"/>
            <a:ext cx="342740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2.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译码器（</a:t>
            </a:r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Decoder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）</a:t>
            </a:r>
            <a:endParaRPr lang="zh-CN" altLang="en-US" sz="24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0113" y="2519363"/>
            <a:ext cx="210978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译码器的分类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0113" y="3584575"/>
            <a:ext cx="2678112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译码器的命名方法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4150" y="1628775"/>
            <a:ext cx="8715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编码器</a:t>
            </a:r>
            <a:endParaRPr lang="zh-CN" altLang="en-US" dirty="0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4150" y="2054225"/>
            <a:ext cx="8715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译码器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43175" y="1628775"/>
            <a:ext cx="3298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将高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低电平信号转换为编码。</a:t>
            </a:r>
            <a:endParaRPr lang="zh-CN" altLang="en-US" dirty="0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43175" y="2054225"/>
            <a:ext cx="37576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将编码重新还原为高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低电平信号。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76613" y="1187450"/>
            <a:ext cx="2252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功能与编码器相反！</a:t>
            </a:r>
            <a:endParaRPr lang="zh-CN" altLang="en-US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14513" y="3025775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二进制译码器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57650" y="3025775"/>
            <a:ext cx="13319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显示译码器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82750" y="4106863"/>
            <a:ext cx="15779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线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-2</a:t>
            </a:r>
            <a:r>
              <a:rPr lang="en-US" altLang="zh-CN" baseline="30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译码器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5" name="对象 -2147482377"/>
          <p:cNvGraphicFramePr/>
          <p:nvPr/>
        </p:nvGraphicFramePr>
        <p:xfrm>
          <a:off x="4281488" y="3484563"/>
          <a:ext cx="4159250" cy="27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4381500" imgH="1803400" progId="Visio.Drawing.11">
                  <p:embed/>
                </p:oleObj>
              </mc:Choice>
              <mc:Fallback>
                <p:oleObj name="" r:id="rId1" imgW="4381500" imgH="1803400" progId="Visio.Drawing.11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81488" y="3484563"/>
                        <a:ext cx="4159250" cy="2716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1270"/>
          <p:cNvSpPr/>
          <p:nvPr/>
        </p:nvSpPr>
        <p:spPr>
          <a:xfrm>
            <a:off x="4281488" y="3983038"/>
            <a:ext cx="779462" cy="210343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8" name="矩形 11270"/>
          <p:cNvSpPr/>
          <p:nvPr/>
        </p:nvSpPr>
        <p:spPr>
          <a:xfrm>
            <a:off x="7570788" y="3935413"/>
            <a:ext cx="779462" cy="210343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39900" y="4659313"/>
            <a:ext cx="1520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2-4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线译码器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9900" y="5027919"/>
            <a:ext cx="15214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3-8</a:t>
            </a: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线译码器</a:t>
            </a:r>
            <a:endParaRPr lang="zh-CN" altLang="en-US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39900" y="5395913"/>
            <a:ext cx="16605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4-16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线译码器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351213" y="3352800"/>
            <a:ext cx="2012950" cy="5080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137275" y="1628775"/>
            <a:ext cx="16430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74HC148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/147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27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/>
      <p:bldP spid="31746" grpId="1"/>
      <p:bldP spid="32769" grpId="0"/>
      <p:bldP spid="32769" grpId="1"/>
      <p:bldP spid="9" grpId="0"/>
      <p:bldP spid="9" grpId="1"/>
      <p:bldP spid="5" grpId="0"/>
      <p:bldP spid="5" grpId="1"/>
      <p:bldP spid="7" grpId="0"/>
      <p:bldP spid="7" grpId="1"/>
      <p:bldP spid="6" grpId="0"/>
      <p:bldP spid="6" grpId="1"/>
      <p:bldP spid="8" grpId="0"/>
      <p:bldP spid="8" grpId="1"/>
      <p:bldP spid="2" grpId="0"/>
      <p:bldP spid="2" grpId="1"/>
      <p:bldP spid="10" grpId="0"/>
      <p:bldP spid="10" grpId="1"/>
      <p:bldP spid="11" grpId="0"/>
      <p:bldP spid="11" grpId="1"/>
      <p:bldP spid="3" grpId="0"/>
      <p:bldP spid="3" grpId="1"/>
      <p:bldP spid="17" grpId="0" bldLvl="0" animBg="1"/>
      <p:bldP spid="17" grpId="1" animBg="1"/>
      <p:bldP spid="18" grpId="0" bldLvl="0" animBg="1"/>
      <p:bldP spid="18" grpId="1" animBg="1"/>
      <p:bldP spid="12" grpId="0"/>
      <p:bldP spid="12" grpId="1"/>
      <p:bldP spid="19" grpId="0"/>
      <p:bldP spid="19" grpId="1"/>
      <p:bldP spid="21" grpId="0"/>
      <p:bldP spid="21" grpId="1"/>
      <p:bldP spid="20" grpId="0"/>
      <p:bldP spid="20" grpId="1"/>
      <p:bldP spid="23" grpId="0"/>
      <p:bldP spid="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AutoShape 10"/>
          <p:cNvSpPr/>
          <p:nvPr/>
        </p:nvSpPr>
        <p:spPr>
          <a:xfrm>
            <a:off x="2268538" y="1381760"/>
            <a:ext cx="4508500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2" name="Rectangle 9"/>
          <p:cNvSpPr/>
          <p:nvPr/>
        </p:nvSpPr>
        <p:spPr>
          <a:xfrm>
            <a:off x="2393950" y="1381760"/>
            <a:ext cx="43830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4.2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组合电路的分析与设计法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23" name="AutoShape 13"/>
          <p:cNvSpPr/>
          <p:nvPr/>
        </p:nvSpPr>
        <p:spPr>
          <a:xfrm>
            <a:off x="2484438" y="2061210"/>
            <a:ext cx="3719512" cy="4699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Rectangle 12"/>
          <p:cNvSpPr/>
          <p:nvPr/>
        </p:nvSpPr>
        <p:spPr>
          <a:xfrm>
            <a:off x="2673350" y="2061210"/>
            <a:ext cx="35306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4.3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常用组合逻辑器件</a:t>
            </a:r>
            <a:endParaRPr lang="en-US" altLang="zh-CN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25" name="AutoShape 16"/>
          <p:cNvSpPr/>
          <p:nvPr/>
        </p:nvSpPr>
        <p:spPr>
          <a:xfrm>
            <a:off x="3203575" y="2708910"/>
            <a:ext cx="4179888" cy="504825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6" name="Rectangle 15"/>
          <p:cNvSpPr/>
          <p:nvPr/>
        </p:nvSpPr>
        <p:spPr>
          <a:xfrm>
            <a:off x="3376613" y="2756535"/>
            <a:ext cx="32400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编码器</a:t>
            </a:r>
            <a:r>
              <a:rPr lang="en-US" altLang="zh-CN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译码器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数据选择器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512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765175"/>
            <a:ext cx="1946275" cy="5487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3" name="Text Box 3"/>
          <p:cNvSpPr txBox="1"/>
          <p:nvPr/>
        </p:nvSpPr>
        <p:spPr>
          <a:xfrm>
            <a:off x="536575" y="2781300"/>
            <a:ext cx="723900" cy="1724025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p>
            <a:pPr marR="0" defTabSz="914400">
              <a:lnSpc>
                <a:spcPct val="110000"/>
              </a:lnSpc>
            </a:pPr>
            <a:r>
              <a:rPr lang="zh-CN" altLang="zh-CN" sz="320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+mn-ea"/>
              </a:rPr>
              <a:t>本章内容</a:t>
            </a:r>
            <a:endParaRPr kumimoji="0" lang="zh-CN" altLang="en-US" sz="3200" kern="1200" cap="none" spc="0" normalizeH="0" baseline="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+mn-ea"/>
            </a:endParaRPr>
          </a:p>
        </p:txBody>
      </p:sp>
      <p:pic>
        <p:nvPicPr>
          <p:cNvPr id="5129" name="Picture 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908050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0" name="Picture 20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484313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1" name="Picture 2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4292600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2" name="Picture 25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501332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3" name="Picture 21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2205038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4" name="Picture 22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9241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5" name="Picture 23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5718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6" name="AutoShape 19"/>
          <p:cNvSpPr/>
          <p:nvPr/>
        </p:nvSpPr>
        <p:spPr>
          <a:xfrm>
            <a:off x="3276600" y="3429635"/>
            <a:ext cx="4608513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7" name="Rectangle 18"/>
          <p:cNvSpPr/>
          <p:nvPr/>
        </p:nvSpPr>
        <p:spPr>
          <a:xfrm>
            <a:off x="3348038" y="3501073"/>
            <a:ext cx="453707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加法器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数值比较器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奇偶校验器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38" name="AutoShape 29"/>
          <p:cNvSpPr/>
          <p:nvPr/>
        </p:nvSpPr>
        <p:spPr>
          <a:xfrm>
            <a:off x="2468563" y="4140835"/>
            <a:ext cx="5070475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9" name="Rectangle 28"/>
          <p:cNvSpPr/>
          <p:nvPr/>
        </p:nvSpPr>
        <p:spPr>
          <a:xfrm>
            <a:off x="4264025" y="4172585"/>
            <a:ext cx="14779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algn="ctr">
              <a:spcBef>
                <a:spcPct val="20000"/>
              </a:spcBef>
            </a:pP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4.4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组合电路中的竞争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冒险现象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40" name="AutoShape 35"/>
          <p:cNvSpPr/>
          <p:nvPr/>
        </p:nvSpPr>
        <p:spPr>
          <a:xfrm>
            <a:off x="2491740" y="5603240"/>
            <a:ext cx="2663825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41" name="Rectangle 34"/>
          <p:cNvSpPr/>
          <p:nvPr/>
        </p:nvSpPr>
        <p:spPr>
          <a:xfrm>
            <a:off x="2339340" y="5620703"/>
            <a:ext cx="18843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本章小结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习题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42" name="AutoShape 10"/>
          <p:cNvSpPr/>
          <p:nvPr/>
        </p:nvSpPr>
        <p:spPr>
          <a:xfrm>
            <a:off x="1978025" y="694373"/>
            <a:ext cx="3662363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43" name="Rectangle 6"/>
          <p:cNvSpPr/>
          <p:nvPr/>
        </p:nvSpPr>
        <p:spPr>
          <a:xfrm>
            <a:off x="2051050" y="694373"/>
            <a:ext cx="3402013" cy="46037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4.1 </a:t>
            </a:r>
            <a:r>
              <a:rPr lang="zh-CN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组合逻辑电路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概述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AutoShape 35"/>
          <p:cNvSpPr/>
          <p:nvPr/>
        </p:nvSpPr>
        <p:spPr>
          <a:xfrm>
            <a:off x="2699385" y="4861560"/>
            <a:ext cx="2384425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34"/>
          <p:cNvSpPr/>
          <p:nvPr/>
        </p:nvSpPr>
        <p:spPr>
          <a:xfrm>
            <a:off x="2546985" y="4879023"/>
            <a:ext cx="18843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4.5 </a:t>
            </a:r>
            <a:r>
              <a:rPr lang="zh-CN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设计实践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1" name="文本框 1"/>
          <p:cNvSpPr txBox="1"/>
          <p:nvPr/>
        </p:nvSpPr>
        <p:spPr>
          <a:xfrm>
            <a:off x="1193800" y="2057400"/>
            <a:ext cx="457517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设输入的三位二进制代码分别用</a:t>
            </a:r>
            <a:r>
              <a:rPr lang="en-US" altLang="zh-CN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表示，输出的高、低电平信号分别用</a:t>
            </a:r>
            <a:r>
              <a:rPr lang="en-US" altLang="zh-CN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~Y</a:t>
            </a:r>
            <a:r>
              <a:rPr lang="en-US" altLang="zh-CN" baseline="-25000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zh-CN" altLang="en-US" dirty="0">
                <a:solidFill>
                  <a:srgbClr val="60606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表示。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2773" name="对象 -2147482376"/>
          <p:cNvGraphicFramePr/>
          <p:nvPr/>
        </p:nvGraphicFramePr>
        <p:xfrm>
          <a:off x="5892800" y="627063"/>
          <a:ext cx="3101975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2895600" imgH="1866900" progId="Visio.Drawing.11">
                  <p:embed/>
                </p:oleObj>
              </mc:Choice>
              <mc:Fallback>
                <p:oleObj name="" r:id="rId1" imgW="2895600" imgH="1866900" progId="Visio.Drawing.11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92800" y="627063"/>
                        <a:ext cx="3101975" cy="2409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文本框 3"/>
          <p:cNvSpPr txBox="1"/>
          <p:nvPr/>
        </p:nvSpPr>
        <p:spPr>
          <a:xfrm>
            <a:off x="941388" y="1100138"/>
            <a:ext cx="27574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B0F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）二进制译码器设计</a:t>
            </a:r>
            <a:endParaRPr lang="zh-CN" altLang="en-US" dirty="0">
              <a:solidFill>
                <a:srgbClr val="00B0F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3754" y="627374"/>
            <a:ext cx="2040255" cy="3987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0" hangingPunct="0"/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◆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译码器的设计</a:t>
            </a: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 </a:t>
            </a:r>
            <a:r>
              <a:rPr lang="zh-CN" altLang="en-US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lang="zh-CN" altLang="en-US" noProof="1"/>
          </a:p>
        </p:txBody>
      </p:sp>
      <p:sp>
        <p:nvSpPr>
          <p:cNvPr id="5" name="文本框 4"/>
          <p:cNvSpPr txBox="1"/>
          <p:nvPr/>
        </p:nvSpPr>
        <p:spPr>
          <a:xfrm>
            <a:off x="1214438" y="1541463"/>
            <a:ext cx="22113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设计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-8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线译码器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4" name="对象 3"/>
          <p:cNvGraphicFramePr/>
          <p:nvPr/>
        </p:nvGraphicFramePr>
        <p:xfrm>
          <a:off x="1350963" y="3949700"/>
          <a:ext cx="4043362" cy="218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5343525" imgH="2657475" progId="Paint.Picture">
                  <p:embed/>
                </p:oleObj>
              </mc:Choice>
              <mc:Fallback>
                <p:oleObj name="" r:id="rId3" imgW="5343525" imgH="2657475" progId="Paint.Picture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0963" y="3949700"/>
                        <a:ext cx="4043362" cy="2182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087563" y="3489325"/>
            <a:ext cx="24399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线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-8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线译码器真值表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795" name="对象 -2147482375"/>
          <p:cNvGraphicFramePr>
            <a:graphicFrameLocks noChangeAspect="1"/>
          </p:cNvGraphicFramePr>
          <p:nvPr/>
        </p:nvGraphicFramePr>
        <p:xfrm>
          <a:off x="6788150" y="3244850"/>
          <a:ext cx="1311275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5" imgW="800100" imgH="1854200" progId="Equation.DSMT4">
                  <p:embed/>
                </p:oleObj>
              </mc:Choice>
              <mc:Fallback>
                <p:oleObj name="" r:id="rId5" imgW="800100" imgH="1854200" progId="Equation.DSMT4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88150" y="3244850"/>
                        <a:ext cx="1311275" cy="299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右弧形箭头 9"/>
          <p:cNvSpPr/>
          <p:nvPr/>
        </p:nvSpPr>
        <p:spPr>
          <a:xfrm>
            <a:off x="5394325" y="3036888"/>
            <a:ext cx="623888" cy="1008062"/>
          </a:xfrm>
          <a:prstGeom prst="curvedLeftArrow">
            <a:avLst>
              <a:gd name="adj1" fmla="val 25029"/>
              <a:gd name="adj2" fmla="val 50058"/>
              <a:gd name="adj3" fmla="val 25000"/>
            </a:avLst>
          </a:prstGeom>
          <a:solidFill>
            <a:srgbClr val="00B05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394325" y="1581150"/>
            <a:ext cx="457200" cy="288925"/>
          </a:xfrm>
          <a:prstGeom prst="rightArrow">
            <a:avLst>
              <a:gd name="adj1" fmla="val 50000"/>
              <a:gd name="adj2" fmla="val 49802"/>
            </a:avLst>
          </a:prstGeom>
          <a:solidFill>
            <a:srgbClr val="C000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5951538" y="4597400"/>
            <a:ext cx="530225" cy="288925"/>
          </a:xfrm>
          <a:prstGeom prst="rightArrow">
            <a:avLst>
              <a:gd name="adj1" fmla="val 50000"/>
              <a:gd name="adj2" fmla="val 49727"/>
            </a:avLst>
          </a:prstGeom>
          <a:solidFill>
            <a:srgbClr val="C0000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14" grpId="0" bldLvl="0" animBg="1"/>
      <p:bldP spid="14" grpId="1" animBg="1"/>
      <p:bldP spid="32771" grpId="0"/>
      <p:bldP spid="32771" grpId="1"/>
      <p:bldP spid="10" grpId="0" animBg="1"/>
      <p:bldP spid="10" grpId="1" animBg="1"/>
      <p:bldP spid="7" grpId="0"/>
      <p:bldP spid="7" grpId="1"/>
      <p:bldP spid="15" grpId="0" animBg="1"/>
      <p:bldP spid="15" grpId="1" animBg="1"/>
      <p:bldP spid="32774" grpId="0"/>
      <p:bldP spid="3277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矩形 32772"/>
          <p:cNvSpPr/>
          <p:nvPr/>
        </p:nvSpPr>
        <p:spPr>
          <a:xfrm>
            <a:off x="615950" y="635000"/>
            <a:ext cx="78295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eaLnBrk="0" hangingPunct="0"/>
            <a:r>
              <a:rPr lang="zh-CN" altLang="en-US" dirty="0">
                <a:solidFill>
                  <a:srgbClr val="595959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按上述逻辑函数用</a:t>
            </a:r>
            <a:r>
              <a:rPr lang="en-US" altLang="zh-CN" dirty="0">
                <a:solidFill>
                  <a:srgbClr val="595959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rgbClr val="595959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个与门和</a:t>
            </a:r>
            <a:r>
              <a:rPr lang="en-US" altLang="zh-CN" dirty="0">
                <a:solidFill>
                  <a:srgbClr val="595959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个反相器设计出</a:t>
            </a:r>
            <a:r>
              <a:rPr lang="en-US" altLang="zh-CN" dirty="0">
                <a:solidFill>
                  <a:srgbClr val="595959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595959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</a:t>
            </a:r>
            <a:r>
              <a:rPr lang="en-US" altLang="zh-CN" dirty="0">
                <a:solidFill>
                  <a:srgbClr val="595959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-8</a:t>
            </a:r>
            <a:r>
              <a:rPr lang="zh-CN" altLang="en-US" dirty="0">
                <a:solidFill>
                  <a:srgbClr val="595959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译码器（设计图略）。</a:t>
            </a:r>
            <a:endParaRPr lang="zh-CN" altLang="en-US" dirty="0">
              <a:solidFill>
                <a:srgbClr val="595959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4818" name="图片 348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438" y="2154238"/>
            <a:ext cx="1250950" cy="1166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9" name="图片 397" descr="4-3-8"/>
          <p:cNvPicPr>
            <a:picLocks noChangeAspect="1"/>
          </p:cNvPicPr>
          <p:nvPr/>
        </p:nvPicPr>
        <p:blipFill>
          <a:blip r:embed="rId2"/>
          <a:srcRect b="8282"/>
          <a:stretch>
            <a:fillRect/>
          </a:stretch>
        </p:blipFill>
        <p:spPr>
          <a:xfrm>
            <a:off x="3502025" y="1465263"/>
            <a:ext cx="5186363" cy="4548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矩形 34820"/>
          <p:cNvSpPr/>
          <p:nvPr/>
        </p:nvSpPr>
        <p:spPr>
          <a:xfrm>
            <a:off x="4586288" y="2446338"/>
            <a:ext cx="896937" cy="874712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73100" y="4362450"/>
          <a:ext cx="322262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3" imgW="3409950" imgH="1619250" progId="Paint.Picture">
                  <p:embed/>
                </p:oleObj>
              </mc:Choice>
              <mc:Fallback>
                <p:oleObj name="" r:id="rId3" imgW="3409950" imgH="1619250" progId="Paint.Picture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100" y="4362450"/>
                        <a:ext cx="3222625" cy="180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>
          <a:xfrm flipV="1">
            <a:off x="3132138" y="3354388"/>
            <a:ext cx="1454150" cy="1079500"/>
          </a:xfrm>
          <a:prstGeom prst="straightConnector1">
            <a:avLst/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矩形 34820"/>
          <p:cNvSpPr/>
          <p:nvPr/>
        </p:nvSpPr>
        <p:spPr>
          <a:xfrm>
            <a:off x="1635125" y="4459288"/>
            <a:ext cx="1352550" cy="1477962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11270"/>
          <p:cNvSpPr/>
          <p:nvPr/>
        </p:nvSpPr>
        <p:spPr>
          <a:xfrm flipH="1">
            <a:off x="3614738" y="2446338"/>
            <a:ext cx="379412" cy="909637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8" name="矩形 11270"/>
          <p:cNvSpPr/>
          <p:nvPr/>
        </p:nvSpPr>
        <p:spPr>
          <a:xfrm flipH="1">
            <a:off x="7921625" y="1366838"/>
            <a:ext cx="604838" cy="4641850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9" name="矩形 11270"/>
          <p:cNvSpPr/>
          <p:nvPr/>
        </p:nvSpPr>
        <p:spPr>
          <a:xfrm flipH="1">
            <a:off x="4318000" y="4273550"/>
            <a:ext cx="365125" cy="1898650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文本框 34817"/>
          <p:cNvSpPr txBox="1"/>
          <p:nvPr/>
        </p:nvSpPr>
        <p:spPr>
          <a:xfrm>
            <a:off x="722630" y="1090294"/>
            <a:ext cx="1868170" cy="7835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3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线</a:t>
            </a: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-8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线译码器</a:t>
            </a:r>
            <a:endParaRPr lang="zh-CN" altLang="en-US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noProof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74HC138</a:t>
            </a:r>
            <a:endParaRPr lang="en-US" altLang="zh-CN" noProof="1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98535" y="3124835"/>
            <a:ext cx="459740" cy="1773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输出低电平有效</a:t>
            </a:r>
            <a:endParaRPr lang="zh-CN" altLang="en-US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3805" name="文本框 52228"/>
          <p:cNvSpPr txBox="1"/>
          <p:nvPr/>
        </p:nvSpPr>
        <p:spPr>
          <a:xfrm>
            <a:off x="742950" y="3444875"/>
            <a:ext cx="1685925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www.icpdf.com</a:t>
            </a:r>
            <a:endParaRPr lang="en-US" altLang="zh-CN" sz="16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19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8" grpId="0" bldLvl="0" animBg="1"/>
      <p:bldP spid="8" grpId="1" animBg="1"/>
      <p:bldP spid="7" grpId="0" bldLvl="0" animBg="1"/>
      <p:bldP spid="7" grpId="1" animBg="1"/>
      <p:bldP spid="34820" grpId="0" bldLvl="0" animBg="1"/>
      <p:bldP spid="34820" grpId="1" animBg="1"/>
      <p:bldP spid="6" grpId="0" bldLvl="0" animBg="1"/>
      <p:bldP spid="6" grpId="1" animBg="1"/>
      <p:bldP spid="3" grpId="0"/>
      <p:bldP spid="3" grpId="1"/>
      <p:bldP spid="4" grpId="0"/>
      <p:bldP spid="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5841" name="对象 2"/>
          <p:cNvGraphicFramePr/>
          <p:nvPr/>
        </p:nvGraphicFramePr>
        <p:xfrm>
          <a:off x="817563" y="1022350"/>
          <a:ext cx="5376862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6696075" imgH="3867150" progId="Paint.Picture">
                  <p:embed/>
                </p:oleObj>
              </mc:Choice>
              <mc:Fallback>
                <p:oleObj name="" r:id="rId1" imgW="6696075" imgH="3867150" progId="Paint.Picture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7563" y="1022350"/>
                        <a:ext cx="5376862" cy="302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366644" y="653415"/>
            <a:ext cx="1888491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74HC138</a:t>
            </a:r>
            <a:r>
              <a:rPr lang="zh-CN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功能</a:t>
            </a: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表</a:t>
            </a:r>
            <a:endParaRPr lang="en-US" altLang="zh-CN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9" name="矩形 11270"/>
          <p:cNvSpPr/>
          <p:nvPr/>
        </p:nvSpPr>
        <p:spPr>
          <a:xfrm flipH="1">
            <a:off x="817563" y="1536700"/>
            <a:ext cx="5349875" cy="261938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4820" name="矩形 34820"/>
          <p:cNvSpPr/>
          <p:nvPr/>
        </p:nvSpPr>
        <p:spPr>
          <a:xfrm>
            <a:off x="817563" y="1798638"/>
            <a:ext cx="5349875" cy="465137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9338" y="4868863"/>
            <a:ext cx="4348162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4-5. </a:t>
            </a:r>
            <a:r>
              <a:rPr lang="zh-CN" altLang="en-US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3线-8线译码器74HC138能否作为2线-4线译码器用？能否作为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线-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线译码器用？如果可以，说明具体的用法。</a:t>
            </a:r>
            <a:endParaRPr lang="zh-CN" altLang="en-US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9655" y="4408169"/>
            <a:ext cx="20205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noProof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sz="240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8918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605213"/>
            <a:ext cx="2649538" cy="266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875463" y="1022350"/>
            <a:ext cx="1265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S=S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endParaRPr lang="en-US" altLang="zh-CN" baseline="-250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39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9" grpId="0" bldLvl="0" animBg="1"/>
      <p:bldP spid="9" grpId="1" animBg="1"/>
      <p:bldP spid="34820" grpId="0" bldLvl="0" animBg="1"/>
      <p:bldP spid="34820" grpId="1" animBg="1"/>
      <p:bldP spid="2" grpId="0"/>
      <p:bldP spid="2" grpId="1"/>
      <p:bldP spid="3" grpId="0"/>
      <p:bldP spid="3" grpId="1"/>
      <p:bldP spid="6" grpId="0"/>
      <p:bldP spid="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AutoShape 5"/>
          <p:cNvSpPr/>
          <p:nvPr/>
        </p:nvSpPr>
        <p:spPr>
          <a:xfrm>
            <a:off x="887413" y="641350"/>
            <a:ext cx="6056312" cy="49053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73138" y="692150"/>
            <a:ext cx="54498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b="0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【例</a:t>
            </a:r>
            <a:r>
              <a:rPr lang="en-US" altLang="zh-CN" b="0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4-5</a:t>
            </a:r>
            <a:r>
              <a:rPr lang="zh-CN" altLang="en-US" b="0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】用两片</a:t>
            </a:r>
            <a:r>
              <a:rPr lang="en-US" altLang="zh-CN" b="0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74HC138</a:t>
            </a:r>
            <a:r>
              <a:rPr lang="zh-CN" altLang="en-US" b="0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扩展为</a:t>
            </a:r>
            <a:r>
              <a:rPr lang="en-US" altLang="zh-CN" b="0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4</a:t>
            </a:r>
            <a:r>
              <a:rPr lang="zh-CN" altLang="en-US" b="0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线</a:t>
            </a:r>
            <a:r>
              <a:rPr lang="en-US" altLang="zh-CN" b="0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-16</a:t>
            </a:r>
            <a:r>
              <a:rPr lang="zh-CN" altLang="en-US" b="0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线译码器。</a:t>
            </a:r>
            <a:endParaRPr lang="zh-CN" altLang="en-US" b="0" noProof="1">
              <a:solidFill>
                <a:schemeClr val="accent3"/>
              </a:solidFill>
              <a:latin typeface="Comic Sans MS" panose="030F0702030302020204" pitchFamily="2" charset="0"/>
              <a:ea typeface="+mn-ea"/>
              <a:cs typeface="Comic Sans MS" panose="030F0702030302020204" pitchFamily="2" charset="0"/>
            </a:endParaRPr>
          </a:p>
        </p:txBody>
      </p:sp>
      <p:sp>
        <p:nvSpPr>
          <p:cNvPr id="35843" name="文本框 3"/>
          <p:cNvSpPr txBox="1"/>
          <p:nvPr/>
        </p:nvSpPr>
        <p:spPr>
          <a:xfrm>
            <a:off x="1162050" y="2189163"/>
            <a:ext cx="62214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线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-8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线译码器输入用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，输出用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'~Y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‘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表示。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zh-CN" altLang="en-US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6868" name="文本框 1"/>
          <p:cNvSpPr txBox="1"/>
          <p:nvPr/>
        </p:nvSpPr>
        <p:spPr>
          <a:xfrm>
            <a:off x="1404926" y="2614920"/>
            <a:ext cx="1792299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如何接？分解！</a:t>
            </a:r>
            <a:endParaRPr lang="zh-CN" altLang="en-US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5845" name="文本框 1"/>
          <p:cNvSpPr txBox="1"/>
          <p:nvPr/>
        </p:nvSpPr>
        <p:spPr>
          <a:xfrm>
            <a:off x="887413" y="1331913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6" name="文本框 3"/>
          <p:cNvSpPr txBox="1"/>
          <p:nvPr/>
        </p:nvSpPr>
        <p:spPr>
          <a:xfrm>
            <a:off x="1655763" y="1331913"/>
            <a:ext cx="66786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线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-16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线译码器用于将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位二进制码翻译成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16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个高低电平信号。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7" name="文本框 4"/>
          <p:cNvSpPr txBox="1"/>
          <p:nvPr/>
        </p:nvSpPr>
        <p:spPr>
          <a:xfrm>
            <a:off x="1228725" y="1758950"/>
            <a:ext cx="7332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设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位二进制码用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表示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16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个高低电平信号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Z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'~Z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15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‘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表示。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8" name="文本框 5"/>
          <p:cNvSpPr txBox="1"/>
          <p:nvPr/>
        </p:nvSpPr>
        <p:spPr>
          <a:xfrm>
            <a:off x="1568450" y="4486275"/>
            <a:ext cx="674370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时让第一片译码器工作，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=1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时让第二片译码器工作，</a:t>
            </a:r>
            <a:endParaRPr lang="zh-CN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工作译码器的具体输出再由低三位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确定，</a:t>
            </a:r>
            <a:endParaRPr lang="zh-CN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这样组合起来可实现对四位二进制数进行译码。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5849" name="文本框 5"/>
          <p:cNvSpPr txBox="1"/>
          <p:nvPr/>
        </p:nvSpPr>
        <p:spPr>
          <a:xfrm>
            <a:off x="1162050" y="3114675"/>
            <a:ext cx="13319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扩展方法：</a:t>
            </a:r>
            <a:endParaRPr lang="zh-CN" altLang="zh-CN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5850" name="文本框 6"/>
          <p:cNvSpPr txBox="1"/>
          <p:nvPr/>
        </p:nvSpPr>
        <p:spPr>
          <a:xfrm>
            <a:off x="1295400" y="3482975"/>
            <a:ext cx="7038975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位二进制码的最高位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控制译码器的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'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或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'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，并将低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位二进制码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分别接到每一片译码器的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上。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89" name="对象 -2147482374"/>
          <p:cNvGraphicFramePr/>
          <p:nvPr/>
        </p:nvGraphicFramePr>
        <p:xfrm>
          <a:off x="1231900" y="622300"/>
          <a:ext cx="6742113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5321300" imgH="3098800" progId="Visio.Drawing.11">
                  <p:embed/>
                </p:oleObj>
              </mc:Choice>
              <mc:Fallback>
                <p:oleObj name="" r:id="rId1" imgW="5321300" imgH="3098800" progId="Visio.Drawing.11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31900" y="622300"/>
                        <a:ext cx="6742113" cy="3468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09638" y="4786313"/>
            <a:ext cx="7669212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4-6. 如果需要5线-32线译码器，能否用4片74HC138扩展？画出设计图。</a:t>
            </a:r>
            <a:endParaRPr lang="zh-CN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4-7. 如果需要5线-32线译码器，能否用5片74HC138扩展？画出设计图。</a:t>
            </a:r>
            <a:endParaRPr lang="zh-CN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4-8. 比较上述两种扩展方案，你认为哪种方案更为合理？试说明理由。</a:t>
            </a:r>
            <a:endParaRPr lang="zh-CN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9630" y="4325619"/>
            <a:ext cx="20205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noProof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sz="240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4820" name="矩形 34820"/>
          <p:cNvSpPr/>
          <p:nvPr/>
        </p:nvSpPr>
        <p:spPr>
          <a:xfrm>
            <a:off x="3382963" y="1847850"/>
            <a:ext cx="890587" cy="46672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34820"/>
          <p:cNvSpPr/>
          <p:nvPr/>
        </p:nvSpPr>
        <p:spPr>
          <a:xfrm>
            <a:off x="5969000" y="1847850"/>
            <a:ext cx="469900" cy="46672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9638" y="2408238"/>
            <a:ext cx="728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0xxx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48538" y="2474913"/>
            <a:ext cx="728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1xxx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矩形 11270"/>
          <p:cNvSpPr/>
          <p:nvPr/>
        </p:nvSpPr>
        <p:spPr>
          <a:xfrm flipH="1">
            <a:off x="1811338" y="3546475"/>
            <a:ext cx="2600325" cy="409575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0" name="矩形 11270"/>
          <p:cNvSpPr/>
          <p:nvPr/>
        </p:nvSpPr>
        <p:spPr>
          <a:xfrm flipH="1">
            <a:off x="4800600" y="3609975"/>
            <a:ext cx="2600325" cy="409575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34820" grpId="0" animBg="1"/>
      <p:bldP spid="34820" grpId="1" animBg="1"/>
      <p:bldP spid="3" grpId="0" bldLvl="0" animBg="1"/>
      <p:bldP spid="3" grpId="1" animBg="1"/>
      <p:bldP spid="5" grpId="0"/>
      <p:bldP spid="5" grpId="1"/>
      <p:bldP spid="6" grpId="0"/>
      <p:bldP spid="6" grpId="1"/>
      <p:bldP spid="9" grpId="0" bldLvl="0" animBg="1"/>
      <p:bldP spid="9" grpId="1" animBg="1"/>
      <p:bldP spid="10" grpId="0" bldLvl="0" animBg="1"/>
      <p:bldP spid="1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文本框 39938"/>
          <p:cNvSpPr txBox="1"/>
          <p:nvPr/>
        </p:nvSpPr>
        <p:spPr>
          <a:xfrm>
            <a:off x="649288" y="592138"/>
            <a:ext cx="27051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译码器的三大功能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4" name="文本框 39939"/>
          <p:cNvSpPr txBox="1"/>
          <p:nvPr/>
        </p:nvSpPr>
        <p:spPr>
          <a:xfrm>
            <a:off x="1793875" y="1071563"/>
            <a:ext cx="14684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）译码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915" name="对象 1"/>
          <p:cNvGraphicFramePr/>
          <p:nvPr/>
        </p:nvGraphicFramePr>
        <p:xfrm>
          <a:off x="5229225" y="1638300"/>
          <a:ext cx="3051175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" imgW="5857875" imgH="2667000" progId="Paint.Picture">
                  <p:embed/>
                </p:oleObj>
              </mc:Choice>
              <mc:Fallback>
                <p:oleObj name="" r:id="rId1" imgW="5857875" imgH="2667000" progId="Paint.Picture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29225" y="1638300"/>
                        <a:ext cx="3051175" cy="172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文本框 1"/>
          <p:cNvSpPr txBox="1"/>
          <p:nvPr/>
        </p:nvSpPr>
        <p:spPr>
          <a:xfrm>
            <a:off x="5329238" y="725488"/>
            <a:ext cx="2647950" cy="7842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 作为数据分配器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（Demultiplexer）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8918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8" y="1439863"/>
            <a:ext cx="1993900" cy="20066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9942" name="对象 -2147482356"/>
          <p:cNvGraphicFramePr/>
          <p:nvPr/>
        </p:nvGraphicFramePr>
        <p:xfrm>
          <a:off x="1004888" y="3590925"/>
          <a:ext cx="3327400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4" imgW="3975100" imgH="2590800" progId="Visio.Drawing.11">
                  <p:embed/>
                </p:oleObj>
              </mc:Choice>
              <mc:Fallback>
                <p:oleObj name="" r:id="rId4" imgW="3975100" imgH="2590800" progId="Visio.Drawing.11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4888" y="3590925"/>
                        <a:ext cx="3327400" cy="2360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对象 -2147482355"/>
          <p:cNvGraphicFramePr/>
          <p:nvPr/>
        </p:nvGraphicFramePr>
        <p:xfrm>
          <a:off x="4838700" y="3590925"/>
          <a:ext cx="3140075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6" imgW="3848100" imgH="2590800" progId="Visio.Drawing.11">
                  <p:embed/>
                </p:oleObj>
              </mc:Choice>
              <mc:Fallback>
                <p:oleObj name="" r:id="rId6" imgW="3848100" imgH="2590800" progId="Visio.Drawing.11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8700" y="3590925"/>
                        <a:ext cx="3140075" cy="240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文本框 99"/>
          <p:cNvSpPr txBox="1"/>
          <p:nvPr/>
        </p:nvSpPr>
        <p:spPr>
          <a:xfrm>
            <a:off x="5499100" y="5997575"/>
            <a:ext cx="2039938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900" b="0">
                <a:latin typeface="Times New Roman" panose="02020603050405020304" pitchFamily="2" charset="0"/>
                <a:ea typeface="黑体" panose="02010609060101010101" pitchFamily="2" charset="-122"/>
              </a:rPr>
              <a:t> </a:t>
            </a:r>
            <a:r>
              <a:rPr lang="zh-CN" altLang="zh-CN" sz="1600" b="0">
                <a:solidFill>
                  <a:srgbClr val="009AD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数据分配</a:t>
            </a:r>
            <a:r>
              <a:rPr lang="en-US" altLang="zh-CN" sz="1600" b="0">
                <a:solidFill>
                  <a:srgbClr val="009AD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zh-CN" sz="1600" b="0">
                <a:solidFill>
                  <a:srgbClr val="009AD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反相输出</a:t>
            </a:r>
            <a:r>
              <a:rPr lang="en-US" altLang="zh-CN" sz="1600" b="0">
                <a:solidFill>
                  <a:srgbClr val="009AD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en-US" altLang="en-US" sz="1600" b="0">
              <a:solidFill>
                <a:srgbClr val="009AD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9945" name="文本框 4"/>
          <p:cNvSpPr txBox="1"/>
          <p:nvPr/>
        </p:nvSpPr>
        <p:spPr>
          <a:xfrm>
            <a:off x="1571625" y="5997575"/>
            <a:ext cx="2038350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900" b="0">
                <a:latin typeface="Times New Roman" panose="02020603050405020304" pitchFamily="2" charset="0"/>
                <a:ea typeface="黑体" panose="02010609060101010101" pitchFamily="2" charset="-122"/>
              </a:rPr>
              <a:t> </a:t>
            </a:r>
            <a:r>
              <a:rPr lang="zh-CN" altLang="zh-CN" sz="1600" b="0">
                <a:solidFill>
                  <a:srgbClr val="009AD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数据分配</a:t>
            </a:r>
            <a:r>
              <a:rPr lang="en-US" altLang="zh-CN" sz="1600" b="0">
                <a:solidFill>
                  <a:srgbClr val="009AD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1600">
                <a:solidFill>
                  <a:srgbClr val="009AD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同</a:t>
            </a:r>
            <a:r>
              <a:rPr lang="zh-CN" altLang="zh-CN" sz="1600" b="0">
                <a:solidFill>
                  <a:srgbClr val="009AD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相输出</a:t>
            </a:r>
            <a:r>
              <a:rPr lang="en-US" altLang="zh-CN" sz="1600" b="0">
                <a:solidFill>
                  <a:srgbClr val="009AD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en-US" altLang="en-US" sz="1600" b="0">
              <a:solidFill>
                <a:srgbClr val="009AD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6200" y="1638300"/>
            <a:ext cx="346075" cy="7366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400" baseline="-250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en-US" altLang="zh-CN" sz="1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400" baseline="-250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x</a:t>
            </a:r>
            <a:r>
              <a:rPr lang="en-US" altLang="zh-CN" sz="1400" baseline="-250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400" baseline="-250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33775" y="1550988"/>
            <a:ext cx="292100" cy="18145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4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1400" baseline="-2500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1450" y="2709863"/>
            <a:ext cx="280988" cy="7366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en-US" altLang="zh-CN" sz="1400" baseline="-250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0300" y="2709863"/>
            <a:ext cx="311150" cy="7366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946150" y="2709863"/>
            <a:ext cx="184150" cy="73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en-US" altLang="zh-CN" sz="1400" baseline="-250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矩形 34820"/>
          <p:cNvSpPr/>
          <p:nvPr/>
        </p:nvSpPr>
        <p:spPr>
          <a:xfrm>
            <a:off x="1793875" y="5214938"/>
            <a:ext cx="377825" cy="4984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34820"/>
          <p:cNvSpPr/>
          <p:nvPr/>
        </p:nvSpPr>
        <p:spPr>
          <a:xfrm>
            <a:off x="5572125" y="4965700"/>
            <a:ext cx="311150" cy="4222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270"/>
          <p:cNvSpPr/>
          <p:nvPr/>
        </p:nvSpPr>
        <p:spPr>
          <a:xfrm flipH="1">
            <a:off x="1495425" y="3981450"/>
            <a:ext cx="238125" cy="790575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3" name="矩形 11270"/>
          <p:cNvSpPr/>
          <p:nvPr/>
        </p:nvSpPr>
        <p:spPr>
          <a:xfrm flipH="1">
            <a:off x="5091113" y="4035425"/>
            <a:ext cx="238125" cy="788988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0300" y="1660525"/>
            <a:ext cx="241300" cy="73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4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09060" y="1550669"/>
            <a:ext cx="281940" cy="181483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lang="en-US" altLang="zh-CN" sz="1400" noProof="1">
              <a:solidFill>
                <a:srgbClr val="0070C0"/>
              </a:solidFill>
            </a:endParaRPr>
          </a:p>
          <a:p>
            <a:r>
              <a:rPr lang="en-US" altLang="zh-CN" sz="1400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lang="en-US" altLang="zh-CN" sz="1400" noProof="1">
              <a:solidFill>
                <a:srgbClr val="0070C0"/>
              </a:solidFill>
            </a:endParaRPr>
          </a:p>
          <a:p>
            <a:r>
              <a:rPr lang="en-US" altLang="zh-CN" sz="1400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lang="en-US" altLang="zh-CN" sz="1400" noProof="1">
              <a:solidFill>
                <a:srgbClr val="0070C0"/>
              </a:solidFill>
            </a:endParaRPr>
          </a:p>
          <a:p>
            <a:r>
              <a:rPr lang="en-US" altLang="zh-CN" sz="1400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lang="en-US" altLang="zh-CN" sz="1400" noProof="1">
              <a:solidFill>
                <a:srgbClr val="0070C0"/>
              </a:solidFill>
            </a:endParaRPr>
          </a:p>
          <a:p>
            <a:r>
              <a:rPr lang="en-US" altLang="zh-CN" sz="1400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lang="en-US" altLang="zh-CN" sz="1400" noProof="1">
              <a:solidFill>
                <a:srgbClr val="0070C0"/>
              </a:solidFill>
            </a:endParaRPr>
          </a:p>
          <a:p>
            <a:r>
              <a:rPr lang="en-US" altLang="zh-CN" sz="1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endParaRPr lang="en-US" altLang="zh-CN" sz="140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  <a:p>
            <a:r>
              <a:rPr lang="en-US" altLang="zh-CN" sz="1400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lang="en-US" altLang="zh-CN" sz="1400" noProof="1">
              <a:solidFill>
                <a:srgbClr val="0070C0"/>
              </a:solidFill>
            </a:endParaRPr>
          </a:p>
          <a:p>
            <a:r>
              <a:rPr lang="en-US" altLang="zh-CN" sz="1400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lang="en-US" altLang="zh-CN" sz="1400" noProof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4" dur="80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5" dur="80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80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2" dur="80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3" dur="80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80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" grpId="0"/>
      <p:bldP spid="38913" grpId="1"/>
      <p:bldP spid="38914" grpId="0"/>
      <p:bldP spid="38914" grpId="1"/>
      <p:bldP spid="38916" grpId="0"/>
      <p:bldP spid="38916" grpId="1"/>
      <p:bldP spid="39945" grpId="0"/>
      <p:bldP spid="39945" grpId="1"/>
      <p:bldP spid="39944" grpId="0"/>
      <p:bldP spid="39944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  <p:bldP spid="34820" grpId="0" bldLvl="0" animBg="1"/>
      <p:bldP spid="34820" grpId="1" animBg="1"/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/>
      <p:bldP spid="14" grpId="1"/>
      <p:bldP spid="15" grpId="0"/>
      <p:bldP spid="1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文本框 40961"/>
          <p:cNvSpPr txBox="1"/>
          <p:nvPr/>
        </p:nvSpPr>
        <p:spPr>
          <a:xfrm>
            <a:off x="702944" y="652144"/>
            <a:ext cx="34194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）实现组合逻辑函数</a:t>
            </a:r>
            <a:endParaRPr lang="zh-CN" altLang="en-US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8" name="矩形 40962"/>
          <p:cNvSpPr/>
          <p:nvPr/>
        </p:nvSpPr>
        <p:spPr>
          <a:xfrm>
            <a:off x="785813" y="1089025"/>
            <a:ext cx="41560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为什么译码器能够实现组合逻辑函数？</a:t>
            </a:r>
            <a:endParaRPr lang="en-US" altLang="zh-CN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9939" name="对象 -2147482373"/>
          <p:cNvGraphicFramePr>
            <a:graphicFrameLocks noChangeAspect="1"/>
          </p:cNvGraphicFramePr>
          <p:nvPr/>
        </p:nvGraphicFramePr>
        <p:xfrm>
          <a:off x="5305425" y="1698625"/>
          <a:ext cx="2601913" cy="310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1206500" imgH="1562100" progId="Equation.3">
                  <p:embed/>
                </p:oleObj>
              </mc:Choice>
              <mc:Fallback>
                <p:oleObj name="" r:id="rId1" imgW="1206500" imgH="156210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05425" y="1698625"/>
                        <a:ext cx="2601913" cy="3103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58963" y="5180013"/>
            <a:ext cx="59324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线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-8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线译码器输出端包含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变量逻辑函数的全部最小项！</a:t>
            </a:r>
            <a:endParaRPr lang="zh-CN" altLang="en-US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1" name="文本框 40963"/>
          <p:cNvSpPr txBox="1"/>
          <p:nvPr/>
        </p:nvSpPr>
        <p:spPr>
          <a:xfrm>
            <a:off x="5305425" y="750888"/>
            <a:ext cx="2355850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74HC138</a:t>
            </a:r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正常工作时</a:t>
            </a:r>
            <a:endParaRPr lang="zh-CN" altLang="en-US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(S1=1,S2</a:t>
            </a:r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'</a:t>
            </a: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=0,S3</a:t>
            </a:r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'</a:t>
            </a: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=0)</a:t>
            </a:r>
            <a:endParaRPr lang="en-US" altLang="zh-CN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3795" name="对象 -2147482375"/>
          <p:cNvGraphicFramePr>
            <a:graphicFrameLocks noChangeAspect="1"/>
          </p:cNvGraphicFramePr>
          <p:nvPr/>
        </p:nvGraphicFramePr>
        <p:xfrm>
          <a:off x="1858963" y="1619250"/>
          <a:ext cx="1427162" cy="326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3" imgW="800100" imgH="1854200" progId="Equation.DSMT4">
                  <p:embed/>
                </p:oleObj>
              </mc:Choice>
              <mc:Fallback>
                <p:oleObj name="" r:id="rId3" imgW="800100" imgH="1854200" progId="Equation.DSMT4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8963" y="1619250"/>
                        <a:ext cx="1427162" cy="3262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7" grpId="0"/>
      <p:bldP spid="39937" grpId="1"/>
      <p:bldP spid="39938" grpId="0"/>
      <p:bldP spid="39938" grpId="1"/>
      <p:bldP spid="39941" grpId="0"/>
      <p:bldP spid="39941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AutoShape 5"/>
          <p:cNvSpPr/>
          <p:nvPr/>
        </p:nvSpPr>
        <p:spPr>
          <a:xfrm>
            <a:off x="612775" y="596900"/>
            <a:ext cx="7270750" cy="49212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5" name="文本框 99"/>
          <p:cNvSpPr txBox="1"/>
          <p:nvPr/>
        </p:nvSpPr>
        <p:spPr>
          <a:xfrm>
            <a:off x="598488" y="646113"/>
            <a:ext cx="70151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【例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4-6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】利用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3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线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-8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线译码器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74HC138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设计例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2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的水泵控制电路。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ea typeface="+mn-ea"/>
              <a:cs typeface="Comic Sans MS" panose="030F0702030302020204" pitchFamily="2" charset="0"/>
            </a:endParaRPr>
          </a:p>
        </p:txBody>
      </p:sp>
      <p:graphicFrame>
        <p:nvGraphicFramePr>
          <p:cNvPr id="40963" name="对象 -2147482382"/>
          <p:cNvGraphicFramePr>
            <a:graphicFrameLocks noChangeAspect="1"/>
          </p:cNvGraphicFramePr>
          <p:nvPr/>
        </p:nvGraphicFramePr>
        <p:xfrm>
          <a:off x="1816100" y="3616325"/>
          <a:ext cx="5005388" cy="261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" imgW="4851400" imgH="2628900" progId="Visio.Drawing.11">
                  <p:embed/>
                </p:oleObj>
              </mc:Choice>
              <mc:Fallback>
                <p:oleObj name="" r:id="rId1" imgW="4851400" imgH="2628900" progId="Visio.Drawing.11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16100" y="3616325"/>
                        <a:ext cx="5005388" cy="2611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对象 -2147482384"/>
          <p:cNvGraphicFramePr>
            <a:graphicFrameLocks noChangeAspect="1"/>
          </p:cNvGraphicFramePr>
          <p:nvPr/>
        </p:nvGraphicFramePr>
        <p:xfrm>
          <a:off x="5397500" y="1400175"/>
          <a:ext cx="2659063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3" imgW="1638300" imgH="419100" progId="Equation.3">
                  <p:embed/>
                </p:oleObj>
              </mc:Choice>
              <mc:Fallback>
                <p:oleObj name="" r:id="rId3" imgW="1638300" imgH="41910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0" y="1400175"/>
                        <a:ext cx="2659063" cy="690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对象 -2147482383"/>
          <p:cNvGraphicFramePr>
            <a:graphicFrameLocks noChangeAspect="1"/>
          </p:cNvGraphicFramePr>
          <p:nvPr/>
        </p:nvGraphicFramePr>
        <p:xfrm>
          <a:off x="5407025" y="2740025"/>
          <a:ext cx="280035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5" imgW="1574800" imgH="419100" progId="Equation.3">
                  <p:embed/>
                </p:oleObj>
              </mc:Choice>
              <mc:Fallback>
                <p:oleObj name="" r:id="rId5" imgW="1574800" imgH="4191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7025" y="2740025"/>
                        <a:ext cx="2800350" cy="744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对象 12"/>
          <p:cNvGraphicFramePr/>
          <p:nvPr/>
        </p:nvGraphicFramePr>
        <p:xfrm>
          <a:off x="687388" y="1241425"/>
          <a:ext cx="4410075" cy="235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7" imgW="6029325" imgH="2590800" progId="Paint.Picture">
                  <p:embed/>
                </p:oleObj>
              </mc:Choice>
              <mc:Fallback>
                <p:oleObj name="" r:id="rId7" imgW="6029325" imgH="2590800" progId="Paint.Picture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388" y="1241425"/>
                        <a:ext cx="4410075" cy="2359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下箭头 2"/>
          <p:cNvSpPr/>
          <p:nvPr/>
        </p:nvSpPr>
        <p:spPr>
          <a:xfrm>
            <a:off x="6443663" y="2184400"/>
            <a:ext cx="215900" cy="473075"/>
          </a:xfrm>
          <a:prstGeom prst="downArrow">
            <a:avLst>
              <a:gd name="adj1" fmla="val 50000"/>
              <a:gd name="adj2" fmla="val 49676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8" name="文本框 40963"/>
          <p:cNvSpPr txBox="1"/>
          <p:nvPr/>
        </p:nvSpPr>
        <p:spPr>
          <a:xfrm>
            <a:off x="6727825" y="2236788"/>
            <a:ext cx="9906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变换！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矩形 34820"/>
          <p:cNvSpPr/>
          <p:nvPr/>
        </p:nvSpPr>
        <p:spPr>
          <a:xfrm>
            <a:off x="2406650" y="4941888"/>
            <a:ext cx="361950" cy="12858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34820"/>
          <p:cNvSpPr/>
          <p:nvPr/>
        </p:nvSpPr>
        <p:spPr>
          <a:xfrm>
            <a:off x="2028825" y="3883025"/>
            <a:ext cx="377825" cy="9525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34820"/>
          <p:cNvSpPr/>
          <p:nvPr/>
        </p:nvSpPr>
        <p:spPr>
          <a:xfrm>
            <a:off x="4773613" y="4711700"/>
            <a:ext cx="2047875" cy="1322388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419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419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" grpId="0" bldLvl="0" animBg="1"/>
      <p:bldP spid="40961" grpId="1" animBg="1"/>
      <p:bldP spid="41985" grpId="0"/>
      <p:bldP spid="41985" grpId="1"/>
      <p:bldP spid="40967" grpId="0" animBg="1"/>
      <p:bldP spid="40967" grpId="1" animBg="1"/>
      <p:bldP spid="40968" grpId="0"/>
      <p:bldP spid="40968" grpId="1"/>
      <p:bldP spid="34820" grpId="0" bldLvl="0" animBg="1"/>
      <p:bldP spid="34820" grpId="1" animBg="1"/>
      <p:bldP spid="2" grpId="0" bldLvl="0" animBg="1"/>
      <p:bldP spid="2" grpId="1" animBg="1"/>
      <p:bldP spid="3" grpId="0" bldLvl="0" animBg="1"/>
      <p:bldP spid="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文本框 44034"/>
          <p:cNvSpPr txBox="1"/>
          <p:nvPr/>
        </p:nvSpPr>
        <p:spPr>
          <a:xfrm>
            <a:off x="971550" y="830263"/>
            <a:ext cx="1512888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显示译码器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6" name="文本框 44035"/>
          <p:cNvSpPr txBox="1"/>
          <p:nvPr/>
        </p:nvSpPr>
        <p:spPr>
          <a:xfrm>
            <a:off x="649288" y="1111250"/>
            <a:ext cx="3132137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说明：特殊的译码器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!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作用：用于驱动数码管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/LCD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87" name="图片 7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7025" y="733425"/>
            <a:ext cx="2074863" cy="153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图片 7" descr="液晶字符显示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288" y="639763"/>
            <a:ext cx="1798637" cy="1423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9" name="文本框 3"/>
          <p:cNvSpPr txBox="1"/>
          <p:nvPr/>
        </p:nvSpPr>
        <p:spPr>
          <a:xfrm>
            <a:off x="649288" y="639763"/>
            <a:ext cx="274796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）显示译码器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1990" name="图片 -2147482369"/>
          <p:cNvPicPr>
            <a:picLocks noChangeAspect="1"/>
          </p:cNvPicPr>
          <p:nvPr/>
        </p:nvPicPr>
        <p:blipFill>
          <a:blip r:embed="rId3"/>
          <a:srcRect b="7274"/>
          <a:stretch>
            <a:fillRect/>
          </a:stretch>
        </p:blipFill>
        <p:spPr>
          <a:xfrm>
            <a:off x="971550" y="2470150"/>
            <a:ext cx="6985000" cy="372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34820"/>
          <p:cNvSpPr/>
          <p:nvPr/>
        </p:nvSpPr>
        <p:spPr>
          <a:xfrm>
            <a:off x="5106988" y="2952750"/>
            <a:ext cx="485775" cy="2681288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34820"/>
          <p:cNvSpPr/>
          <p:nvPr/>
        </p:nvSpPr>
        <p:spPr>
          <a:xfrm>
            <a:off x="7264400" y="2952750"/>
            <a:ext cx="460375" cy="2681288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0063" y="5800725"/>
            <a:ext cx="1331912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共阳数码管</a:t>
            </a:r>
            <a:endParaRPr lang="zh-CN" altLang="en-US" sz="16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29388" y="5800725"/>
            <a:ext cx="1331912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共阴数码管</a:t>
            </a:r>
            <a:endParaRPr lang="zh-CN" altLang="en-US" sz="16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83125" y="2371725"/>
            <a:ext cx="1331913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低电平驱动</a:t>
            </a:r>
            <a:endParaRPr lang="zh-CN" altLang="en-US" sz="16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88313" y="3505200"/>
            <a:ext cx="455612" cy="1322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高电平驱动</a:t>
            </a:r>
            <a:endParaRPr lang="zh-CN" altLang="en-US" sz="16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左箭头 8"/>
          <p:cNvSpPr/>
          <p:nvPr/>
        </p:nvSpPr>
        <p:spPr>
          <a:xfrm>
            <a:off x="7813675" y="4076700"/>
            <a:ext cx="258763" cy="215900"/>
          </a:xfrm>
          <a:prstGeom prst="leftArrow">
            <a:avLst>
              <a:gd name="adj1" fmla="val 50000"/>
              <a:gd name="adj2" fmla="val 49883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484438" y="1182688"/>
            <a:ext cx="1814513" cy="1525588"/>
          </a:xfrm>
          <a:prstGeom prst="straightConnector1">
            <a:avLst/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下箭头 10"/>
          <p:cNvSpPr/>
          <p:nvPr/>
        </p:nvSpPr>
        <p:spPr>
          <a:xfrm>
            <a:off x="5292725" y="2708275"/>
            <a:ext cx="142875" cy="215900"/>
          </a:xfrm>
          <a:prstGeom prst="downArrow">
            <a:avLst>
              <a:gd name="adj1" fmla="val 50000"/>
              <a:gd name="adj2" fmla="val 50370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9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9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/>
      <p:bldP spid="41989" grpId="1"/>
      <p:bldP spid="41986" grpId="0"/>
      <p:bldP spid="41986" grpId="1"/>
      <p:bldP spid="2" grpId="0" bldLvl="0" animBg="1"/>
      <p:bldP spid="2" grpId="1" animBg="1"/>
      <p:bldP spid="3" grpId="0" bldLvl="0" animBg="1"/>
      <p:bldP spid="3" grpId="1" animBg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9" grpId="0" animBg="1"/>
      <p:bldP spid="9" grpId="1" animBg="1"/>
      <p:bldP spid="11" grpId="0" animBg="1"/>
      <p:bldP spid="1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文本框 45057"/>
          <p:cNvSpPr txBox="1"/>
          <p:nvPr/>
        </p:nvSpPr>
        <p:spPr>
          <a:xfrm>
            <a:off x="676275" y="625475"/>
            <a:ext cx="21288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液晶显示原理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86" name="图片 450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1813" y="914400"/>
            <a:ext cx="2674937" cy="1878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图片 45059"/>
          <p:cNvPicPr>
            <a:picLocks noChangeAspect="1"/>
          </p:cNvPicPr>
          <p:nvPr/>
        </p:nvPicPr>
        <p:blipFill>
          <a:blip r:embed="rId2"/>
          <a:srcRect b="19128"/>
          <a:stretch>
            <a:fillRect/>
          </a:stretch>
        </p:blipFill>
        <p:spPr>
          <a:xfrm>
            <a:off x="773113" y="1595438"/>
            <a:ext cx="4392612" cy="3328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图片 450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188" y="3444875"/>
            <a:ext cx="2771775" cy="241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2"/>
          <p:cNvSpPr txBox="1"/>
          <p:nvPr/>
        </p:nvSpPr>
        <p:spPr>
          <a:xfrm>
            <a:off x="2124075" y="204946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5999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4.1 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组合逻辑电路概述</a:t>
            </a:r>
            <a:endParaRPr lang="zh-CN" altLang="en-US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文本框 46081"/>
          <p:cNvSpPr txBox="1"/>
          <p:nvPr/>
        </p:nvSpPr>
        <p:spPr>
          <a:xfrm>
            <a:off x="679450" y="685800"/>
            <a:ext cx="30924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LCD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驱动电路原理分析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4034" name="图片 460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188" y="4030663"/>
            <a:ext cx="4321175" cy="1706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文本框 46084"/>
          <p:cNvSpPr txBox="1"/>
          <p:nvPr/>
        </p:nvSpPr>
        <p:spPr>
          <a:xfrm>
            <a:off x="1363650" y="3435350"/>
            <a:ext cx="17224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原理分析</a:t>
            </a: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endParaRPr lang="en-US" altLang="zh-CN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4036" name="图片 133" descr="4-3-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88" y="1181100"/>
            <a:ext cx="4689475" cy="2622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7" name="文本框 46084"/>
          <p:cNvSpPr txBox="1"/>
          <p:nvPr/>
        </p:nvSpPr>
        <p:spPr>
          <a:xfrm>
            <a:off x="1363650" y="1295400"/>
            <a:ext cx="17224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驱动电路</a:t>
            </a: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endParaRPr lang="en-US" altLang="zh-CN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34820"/>
          <p:cNvSpPr/>
          <p:nvPr/>
        </p:nvSpPr>
        <p:spPr>
          <a:xfrm>
            <a:off x="6757988" y="1295400"/>
            <a:ext cx="998537" cy="2681288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40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40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3" grpId="0"/>
      <p:bldP spid="44033" grpId="1"/>
      <p:bldP spid="44037" grpId="0"/>
      <p:bldP spid="44037" grpId="1"/>
      <p:bldP spid="44035" grpId="0"/>
      <p:bldP spid="44035" grpId="1"/>
      <p:bldP spid="2" grpId="0" bldLvl="0" animBg="1"/>
      <p:bldP spid="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文本框 47105"/>
          <p:cNvSpPr txBox="1"/>
          <p:nvPr/>
        </p:nvSpPr>
        <p:spPr>
          <a:xfrm>
            <a:off x="681038" y="639763"/>
            <a:ext cx="3384550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 sz="20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显示译码器设计</a:t>
            </a:r>
            <a:endParaRPr lang="zh-CN" altLang="en-US" sz="20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58" name="图片 7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1158875"/>
            <a:ext cx="5286375" cy="668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9" name="文本框 47105"/>
          <p:cNvSpPr txBox="1"/>
          <p:nvPr/>
        </p:nvSpPr>
        <p:spPr>
          <a:xfrm>
            <a:off x="2108200" y="2597150"/>
            <a:ext cx="26844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BCD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显示译码器真值表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060" name="对象 2"/>
          <p:cNvGraphicFramePr/>
          <p:nvPr/>
        </p:nvGraphicFramePr>
        <p:xfrm>
          <a:off x="681038" y="3052763"/>
          <a:ext cx="7048500" cy="287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2" imgW="8639175" imgH="3581400" progId="Paint.Picture">
                  <p:embed/>
                </p:oleObj>
              </mc:Choice>
              <mc:Fallback>
                <p:oleObj name="" r:id="rId2" imgW="8639175" imgH="3581400" progId="Paint.Picture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038" y="3052763"/>
                        <a:ext cx="7048500" cy="2878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6608763" y="590550"/>
          <a:ext cx="1668462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4" imgW="2362200" imgH="3486150" progId="Paint.Picture">
                  <p:embed/>
                </p:oleObj>
              </mc:Choice>
              <mc:Fallback>
                <p:oleObj name="" r:id="rId4" imgW="2362200" imgH="3486150" progId="Paint.Picture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590550"/>
                        <a:ext cx="1668462" cy="2374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9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7" grpId="0"/>
      <p:bldP spid="45057" grpId="1"/>
      <p:bldP spid="45059" grpId="0"/>
      <p:bldP spid="4505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文本框 52225"/>
          <p:cNvSpPr txBox="1"/>
          <p:nvPr/>
        </p:nvSpPr>
        <p:spPr>
          <a:xfrm>
            <a:off x="431483" y="611495"/>
            <a:ext cx="2232025" cy="1060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eaLnBrk="0" hangingPunct="0">
              <a:spcBef>
                <a:spcPts val="0"/>
              </a:spcBef>
            </a:pP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BCD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七段</a:t>
            </a:r>
            <a:endParaRPr lang="zh-CN" altLang="en-US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0"/>
              </a:spcBef>
            </a:pP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锁存</a:t>
            </a: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译码</a:t>
            </a: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</a:t>
            </a:r>
            <a:r>
              <a:rPr lang="zh-CN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驱动器</a:t>
            </a:r>
            <a:endParaRPr lang="en-US" altLang="zh-CN" noProof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altLang="zh-CN" noProof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CD4511B</a:t>
            </a:r>
            <a:endParaRPr lang="zh-CN" altLang="en-US" noProof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58" name="图片 522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1538" y="611188"/>
            <a:ext cx="4686300" cy="252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9" name="文本框 52228"/>
          <p:cNvSpPr txBox="1"/>
          <p:nvPr/>
        </p:nvSpPr>
        <p:spPr>
          <a:xfrm>
            <a:off x="539750" y="5727700"/>
            <a:ext cx="1685925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www.icpdf.com</a:t>
            </a:r>
            <a:endParaRPr lang="en-US" altLang="zh-CN" sz="16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45060" name="图片 52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1671638"/>
            <a:ext cx="1265238" cy="90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61" name="图片 52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3136900"/>
            <a:ext cx="2536825" cy="24511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5062" name="对象 1"/>
          <p:cNvGraphicFramePr/>
          <p:nvPr/>
        </p:nvGraphicFramePr>
        <p:xfrm>
          <a:off x="3163888" y="928688"/>
          <a:ext cx="5795962" cy="530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4" imgW="9382125" imgH="7153275" progId="Paint.Picture">
                  <p:embed/>
                </p:oleObj>
              </mc:Choice>
              <mc:Fallback>
                <p:oleObj name="" r:id="rId4" imgW="9382125" imgH="7153275" progId="Paint.Picture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3888" y="928688"/>
                        <a:ext cx="5795962" cy="5307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矩形 34820"/>
          <p:cNvSpPr/>
          <p:nvPr/>
        </p:nvSpPr>
        <p:spPr>
          <a:xfrm>
            <a:off x="3165475" y="1230313"/>
            <a:ext cx="1285875" cy="8509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34820"/>
          <p:cNvSpPr/>
          <p:nvPr/>
        </p:nvSpPr>
        <p:spPr>
          <a:xfrm>
            <a:off x="3163888" y="5672138"/>
            <a:ext cx="1287462" cy="2540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ldLvl="0" animBg="1"/>
      <p:bldP spid="34820" grpId="1" animBg="1"/>
      <p:bldP spid="2" grpId="0" bldLvl="0" animBg="1"/>
      <p:bldP spid="2" grpId="1" animBg="1"/>
      <p:bldP spid="4608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7105" name="对象 -2147482380"/>
          <p:cNvGraphicFramePr/>
          <p:nvPr/>
        </p:nvGraphicFramePr>
        <p:xfrm>
          <a:off x="2346325" y="939800"/>
          <a:ext cx="5505450" cy="228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3183890" imgH="1494155" progId="Visio.Drawing.11">
                  <p:embed/>
                </p:oleObj>
              </mc:Choice>
              <mc:Fallback>
                <p:oleObj name="" r:id="rId1" imgW="3183890" imgH="1494155" progId="Visio.Drawing.11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46325" y="939800"/>
                        <a:ext cx="5505450" cy="2281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6" name="对象 -2147482379"/>
          <p:cNvGraphicFramePr/>
          <p:nvPr/>
        </p:nvGraphicFramePr>
        <p:xfrm>
          <a:off x="2598738" y="3225800"/>
          <a:ext cx="5595937" cy="306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3" imgW="3959860" imgH="2367915" progId="Visio.Drawing.11">
                  <p:embed/>
                </p:oleObj>
              </mc:Choice>
              <mc:Fallback>
                <p:oleObj name="" r:id="rId3" imgW="3959860" imgH="2367915" progId="Visio.Drawing.11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8738" y="3225800"/>
                        <a:ext cx="5595937" cy="3065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7" name="文本框 2"/>
          <p:cNvSpPr txBox="1"/>
          <p:nvPr/>
        </p:nvSpPr>
        <p:spPr>
          <a:xfrm>
            <a:off x="511175" y="571500"/>
            <a:ext cx="22510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显示译码器应用电路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8" name="文本框 1"/>
          <p:cNvSpPr txBox="1"/>
          <p:nvPr/>
        </p:nvSpPr>
        <p:spPr>
          <a:xfrm>
            <a:off x="646113" y="1535113"/>
            <a:ext cx="1482725" cy="7826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数码管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驱动电路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9" name="文本框 2"/>
          <p:cNvSpPr txBox="1"/>
          <p:nvPr/>
        </p:nvSpPr>
        <p:spPr>
          <a:xfrm>
            <a:off x="646113" y="4367213"/>
            <a:ext cx="1700212" cy="782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）字符液晶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     驱动电路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  <p:bldP spid="47107" grpId="1"/>
      <p:bldP spid="47108" grpId="0"/>
      <p:bldP spid="47108" grpId="1"/>
      <p:bldP spid="47109" grpId="0"/>
      <p:bldP spid="4710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2" name="文本框 53252"/>
          <p:cNvSpPr txBox="1"/>
          <p:nvPr/>
        </p:nvSpPr>
        <p:spPr>
          <a:xfrm>
            <a:off x="1186180" y="5085075"/>
            <a:ext cx="2582545" cy="39878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noProof="1" dirty="0">
                <a:solidFill>
                  <a:srgbClr val="FF0000"/>
                </a:soli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◆ 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数据选择器的设计</a:t>
            </a:r>
            <a:r>
              <a:rPr lang="zh-CN" altLang="en-US" sz="2000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zh-CN" altLang="en-US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noProof="1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</a:t>
            </a:r>
            <a:endParaRPr lang="zh-CN" altLang="en-US" noProof="1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130" name="文本框 13314"/>
          <p:cNvSpPr txBox="1"/>
          <p:nvPr/>
        </p:nvSpPr>
        <p:spPr>
          <a:xfrm>
            <a:off x="454025" y="600075"/>
            <a:ext cx="4765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3. 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数据选择器（Multiplexer）</a:t>
            </a:r>
            <a:endParaRPr lang="zh-CN" altLang="en-US" sz="24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8131" name="文本框 1"/>
          <p:cNvSpPr txBox="1"/>
          <p:nvPr/>
        </p:nvSpPr>
        <p:spPr>
          <a:xfrm>
            <a:off x="914400" y="1196975"/>
            <a:ext cx="2876550" cy="3987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noProof="1" dirty="0">
                <a:solidFill>
                  <a:srgbClr val="FF0000"/>
                </a:soli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◆</a:t>
            </a:r>
            <a:r>
              <a:rPr lang="zh-CN" altLang="en-US" sz="2000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什么是数据选择器？</a:t>
            </a:r>
            <a:endParaRPr lang="zh-CN" altLang="en-US" sz="20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8132" name="对象 -2147482366"/>
          <p:cNvGraphicFramePr/>
          <p:nvPr/>
        </p:nvGraphicFramePr>
        <p:xfrm>
          <a:off x="1047750" y="1595438"/>
          <a:ext cx="7223125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" imgW="6946900" imgH="1612900" progId="Visio.Drawing.11">
                  <p:embed/>
                </p:oleObj>
              </mc:Choice>
              <mc:Fallback>
                <p:oleObj name="" r:id="rId1" imgW="6946900" imgH="1612900" progId="Visio.Drawing.11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7750" y="1595438"/>
                        <a:ext cx="7223125" cy="186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文本框 2"/>
          <p:cNvSpPr txBox="1"/>
          <p:nvPr/>
        </p:nvSpPr>
        <p:spPr>
          <a:xfrm>
            <a:off x="1103304" y="3935402"/>
            <a:ext cx="3061335" cy="3987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noProof="1" dirty="0">
                <a:solidFill>
                  <a:srgbClr val="FF0000"/>
                </a:soli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◆</a:t>
            </a:r>
            <a:r>
              <a:rPr lang="zh-CN" altLang="en-US" sz="2000" noProof="1" dirty="0">
                <a:solidFill>
                  <a:srgbClr val="0070C0"/>
                </a:soli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数据选择器的命名方式</a:t>
            </a:r>
            <a:endParaRPr lang="zh-CN" altLang="en-US" sz="20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4" name="文本框 3"/>
          <p:cNvSpPr txBox="1"/>
          <p:nvPr/>
        </p:nvSpPr>
        <p:spPr>
          <a:xfrm>
            <a:off x="1685925" y="3432175"/>
            <a:ext cx="13335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数据选择器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135" name="文本框 4"/>
          <p:cNvSpPr txBox="1"/>
          <p:nvPr/>
        </p:nvSpPr>
        <p:spPr>
          <a:xfrm>
            <a:off x="6346825" y="3432175"/>
            <a:ext cx="147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数据分配器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9" name="文本框 1"/>
          <p:cNvSpPr txBox="1"/>
          <p:nvPr/>
        </p:nvSpPr>
        <p:spPr>
          <a:xfrm>
            <a:off x="2014538" y="4494213"/>
            <a:ext cx="20097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baseline="30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选一数据选择器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8140" name="文本框 1"/>
          <p:cNvSpPr txBox="1"/>
          <p:nvPr/>
        </p:nvSpPr>
        <p:spPr>
          <a:xfrm>
            <a:off x="1616075" y="5635625"/>
            <a:ext cx="15224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◇ 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选一设计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41" name="文本框 2"/>
          <p:cNvSpPr txBox="1"/>
          <p:nvPr/>
        </p:nvSpPr>
        <p:spPr>
          <a:xfrm>
            <a:off x="3702050" y="5635625"/>
            <a:ext cx="15859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◇ 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选一设计 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42" name="文本框 3"/>
          <p:cNvSpPr txBox="1"/>
          <p:nvPr/>
        </p:nvSpPr>
        <p:spPr>
          <a:xfrm>
            <a:off x="5957888" y="5635625"/>
            <a:ext cx="16494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◇ 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选一设计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34820"/>
          <p:cNvSpPr/>
          <p:nvPr/>
        </p:nvSpPr>
        <p:spPr>
          <a:xfrm>
            <a:off x="1254125" y="1785938"/>
            <a:ext cx="422275" cy="1509712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34820"/>
          <p:cNvSpPr/>
          <p:nvPr/>
        </p:nvSpPr>
        <p:spPr>
          <a:xfrm>
            <a:off x="3016250" y="1892300"/>
            <a:ext cx="752475" cy="2698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34820"/>
          <p:cNvSpPr/>
          <p:nvPr/>
        </p:nvSpPr>
        <p:spPr>
          <a:xfrm>
            <a:off x="3768725" y="2393950"/>
            <a:ext cx="752475" cy="2698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1270"/>
          <p:cNvSpPr/>
          <p:nvPr/>
        </p:nvSpPr>
        <p:spPr>
          <a:xfrm flipH="1">
            <a:off x="4743450" y="2393950"/>
            <a:ext cx="746125" cy="280988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5" name="矩形 11270"/>
          <p:cNvSpPr/>
          <p:nvPr/>
        </p:nvSpPr>
        <p:spPr>
          <a:xfrm flipH="1">
            <a:off x="5405438" y="1893888"/>
            <a:ext cx="771525" cy="327025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6" name="矩形 11270"/>
          <p:cNvSpPr/>
          <p:nvPr/>
        </p:nvSpPr>
        <p:spPr>
          <a:xfrm flipH="1">
            <a:off x="7607300" y="1785938"/>
            <a:ext cx="406400" cy="1509712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6" dur="80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7" dur="80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80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0" dur="80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1" dur="80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80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7" dur="80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8" dur="80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80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4" dur="80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5" dur="80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80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5" grpId="0" bldLvl="0" animBg="1"/>
      <p:bldP spid="15" grpId="1" animBg="1"/>
      <p:bldP spid="16" grpId="0" bldLvl="0" animBg="1"/>
      <p:bldP spid="16" grpId="1" animBg="1"/>
      <p:bldP spid="48131" grpId="0"/>
      <p:bldP spid="48131" grpId="1"/>
      <p:bldP spid="48135" grpId="0" uiExpand="1"/>
      <p:bldP spid="48135" grpId="1"/>
      <p:bldP spid="48134" grpId="0"/>
      <p:bldP spid="48134" grpId="1"/>
      <p:bldP spid="48133" grpId="0"/>
      <p:bldP spid="48133" grpId="1"/>
      <p:bldP spid="48139" grpId="0"/>
      <p:bldP spid="48139" grpId="1"/>
      <p:bldP spid="53252" grpId="0"/>
      <p:bldP spid="53252" grpId="1"/>
      <p:bldP spid="48140" grpId="0"/>
      <p:bldP spid="48140" grpId="1"/>
      <p:bldP spid="48141" grpId="0"/>
      <p:bldP spid="48141" grpId="1"/>
      <p:bldP spid="48142" grpId="0"/>
      <p:bldP spid="48142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矩形 54273"/>
          <p:cNvSpPr/>
          <p:nvPr/>
        </p:nvSpPr>
        <p:spPr>
          <a:xfrm>
            <a:off x="590550" y="568642"/>
            <a:ext cx="3340735" cy="39877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fontAlgn="base" hangingPunct="0">
              <a:spcBef>
                <a:spcPct val="50000"/>
              </a:spcBef>
            </a:pPr>
            <a:r>
              <a:rPr lang="en-US" altLang="zh-CN" sz="2000" strike="noStrike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(1) 2</a:t>
            </a:r>
            <a:r>
              <a:rPr lang="zh-CN" altLang="en-US" sz="2000" strike="noStrike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选一数据选择器的设计</a:t>
            </a:r>
            <a:endParaRPr lang="zh-CN" altLang="en-US" sz="2000" strike="noStrike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9154" name="矩形 54275"/>
          <p:cNvSpPr/>
          <p:nvPr/>
        </p:nvSpPr>
        <p:spPr>
          <a:xfrm>
            <a:off x="4589463" y="3373438"/>
            <a:ext cx="35385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用卡诺图化简得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’*D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endParaRPr lang="en-US" altLang="zh-CN" baseline="-25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9155" name="文本框 1"/>
          <p:cNvSpPr txBox="1"/>
          <p:nvPr/>
        </p:nvSpPr>
        <p:spPr>
          <a:xfrm>
            <a:off x="665163" y="1063625"/>
            <a:ext cx="3489325" cy="16144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两路数据分别为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,D</a:t>
            </a:r>
            <a:r>
              <a:rPr lang="en-US" altLang="zh-CN" baseline="-25000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 dirty="0">
              <a:solidFill>
                <a:srgbClr val="40404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    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位地址码为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 dirty="0">
              <a:solidFill>
                <a:srgbClr val="40404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    输出为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zh-CN" altLang="en-US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rgbClr val="40404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则：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Y=F(A</a:t>
            </a:r>
            <a:r>
              <a:rPr lang="en-US" altLang="zh-CN" baseline="-25000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,D</a:t>
            </a:r>
            <a:r>
              <a:rPr lang="en-US" altLang="zh-CN" baseline="-25000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,D</a:t>
            </a:r>
            <a:r>
              <a:rPr lang="en-US" altLang="zh-CN" baseline="-25000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 </a:t>
            </a:r>
            <a:endParaRPr lang="en-US" altLang="zh-CN" dirty="0">
              <a:solidFill>
                <a:srgbClr val="40404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177925" y="3517900"/>
          <a:ext cx="2629535" cy="232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9100"/>
                <a:gridCol w="940435"/>
              </a:tblGrid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188" name="对象 -2147482365"/>
          <p:cNvGraphicFramePr/>
          <p:nvPr/>
        </p:nvGraphicFramePr>
        <p:xfrm>
          <a:off x="5056188" y="4086225"/>
          <a:ext cx="34829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" imgW="1576070" imgH="661670" progId="Visio.Drawing.11">
                  <p:embed/>
                </p:oleObj>
              </mc:Choice>
              <mc:Fallback>
                <p:oleObj name="" r:id="rId1" imgW="1576070" imgH="661670" progId="Visio.Drawing.11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56188" y="4086225"/>
                        <a:ext cx="3482975" cy="169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9" name="对象 4"/>
          <p:cNvGraphicFramePr/>
          <p:nvPr/>
        </p:nvGraphicFramePr>
        <p:xfrm>
          <a:off x="4424363" y="966788"/>
          <a:ext cx="3352800" cy="18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3" imgW="4521200" imgH="2463800" progId="Visio.Drawing.11">
                  <p:embed/>
                </p:oleObj>
              </mc:Choice>
              <mc:Fallback>
                <p:oleObj name="" r:id="rId3" imgW="4521200" imgH="2463800" progId="Visio.Drawing.11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4363" y="966788"/>
                        <a:ext cx="3352800" cy="1811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90" name="文本框 1"/>
          <p:cNvSpPr txBox="1"/>
          <p:nvPr/>
        </p:nvSpPr>
        <p:spPr>
          <a:xfrm>
            <a:off x="1177925" y="3076575"/>
            <a:ext cx="2620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选一数据选择器真值表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306888" y="4806950"/>
            <a:ext cx="282575" cy="215900"/>
          </a:xfrm>
          <a:prstGeom prst="rightArrow">
            <a:avLst>
              <a:gd name="adj1" fmla="val 50000"/>
              <a:gd name="adj2" fmla="val 49838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34820"/>
          <p:cNvSpPr/>
          <p:nvPr/>
        </p:nvSpPr>
        <p:spPr>
          <a:xfrm>
            <a:off x="1574800" y="3741738"/>
            <a:ext cx="314325" cy="1065212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4820"/>
          <p:cNvSpPr/>
          <p:nvPr/>
        </p:nvSpPr>
        <p:spPr>
          <a:xfrm>
            <a:off x="1889125" y="3741738"/>
            <a:ext cx="288925" cy="1065212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1270"/>
          <p:cNvSpPr/>
          <p:nvPr/>
        </p:nvSpPr>
        <p:spPr>
          <a:xfrm flipH="1">
            <a:off x="1531938" y="4835525"/>
            <a:ext cx="357187" cy="1003300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矩形 11270"/>
          <p:cNvSpPr/>
          <p:nvPr/>
        </p:nvSpPr>
        <p:spPr>
          <a:xfrm flipH="1">
            <a:off x="2154238" y="4835525"/>
            <a:ext cx="357187" cy="1003300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矩形 34820"/>
          <p:cNvSpPr/>
          <p:nvPr/>
        </p:nvSpPr>
        <p:spPr>
          <a:xfrm>
            <a:off x="3224213" y="3768725"/>
            <a:ext cx="290512" cy="10668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11270"/>
          <p:cNvSpPr/>
          <p:nvPr/>
        </p:nvSpPr>
        <p:spPr>
          <a:xfrm flipH="1">
            <a:off x="3155950" y="4835525"/>
            <a:ext cx="358775" cy="1003300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9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9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91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91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91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9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9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3" grpId="0"/>
      <p:bldP spid="49153" grpId="1"/>
      <p:bldP spid="49155" grpId="0"/>
      <p:bldP spid="49155" grpId="1"/>
      <p:bldP spid="49190" grpId="0"/>
      <p:bldP spid="49190" grpId="1"/>
      <p:bldP spid="49154" grpId="0"/>
      <p:bldP spid="49154" grpId="1"/>
      <p:bldP spid="2" grpId="0" bldLvl="0" animBg="1"/>
      <p:bldP spid="2" grpId="1" animBg="1"/>
      <p:bldP spid="11" grpId="0" bldLvl="0" animBg="1"/>
      <p:bldP spid="11" grpId="1" animBg="1"/>
      <p:bldP spid="4" grpId="0" bldLvl="0" animBg="1"/>
      <p:bldP spid="4" grpId="1" animBg="1"/>
      <p:bldP spid="14" grpId="0" bldLvl="0" animBg="1"/>
      <p:bldP spid="1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矩形 54273"/>
          <p:cNvSpPr/>
          <p:nvPr/>
        </p:nvSpPr>
        <p:spPr>
          <a:xfrm>
            <a:off x="557213" y="592138"/>
            <a:ext cx="334168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(2) 4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选一数据选择器的设计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0178" name="文本框 3"/>
          <p:cNvSpPr txBox="1"/>
          <p:nvPr/>
        </p:nvSpPr>
        <p:spPr>
          <a:xfrm>
            <a:off x="747713" y="1068388"/>
            <a:ext cx="3713162" cy="16144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设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 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路数据分别为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,D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,D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,D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       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位地址码为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        输出为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 则：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Y=F(D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,D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,D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,D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0179" name="矩形 54277"/>
          <p:cNvSpPr/>
          <p:nvPr/>
        </p:nvSpPr>
        <p:spPr>
          <a:xfrm>
            <a:off x="747713" y="2760663"/>
            <a:ext cx="3086100" cy="13382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思考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lang="en-US" altLang="zh-CN" dirty="0">
                <a:solidFill>
                  <a:srgbClr val="C0C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6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=64,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如何写出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选一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数据选择器的真值表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???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怎么化简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???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003300" y="4775200"/>
          <a:ext cx="24511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225"/>
                <a:gridCol w="777875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A</a:t>
                      </a:r>
                      <a:r>
                        <a:rPr lang="en-US" sz="1800" b="0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r>
                        <a:rPr lang="en-US" sz="18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 </a:t>
                      </a:r>
                      <a:r>
                        <a:rPr lang="en-US" sz="18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A</a:t>
                      </a:r>
                      <a:r>
                        <a:rPr lang="en-US" sz="1800" b="0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800" b="0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Y</a:t>
                      </a:r>
                      <a:endParaRPr lang="en-US" altLang="en-US" sz="1800" b="0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0    0</a:t>
                      </a:r>
                      <a:endParaRPr lang="en-US" altLang="en-US" sz="18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D</a:t>
                      </a:r>
                      <a:r>
                        <a:rPr lang="en-US" sz="1800" b="0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800" b="0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0    1</a:t>
                      </a:r>
                      <a:endParaRPr lang="en-US" altLang="en-US" sz="18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D</a:t>
                      </a:r>
                      <a:r>
                        <a:rPr lang="en-US" sz="1800" b="0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endParaRPr lang="en-US" altLang="en-US" sz="1800" b="0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1    0</a:t>
                      </a:r>
                      <a:endParaRPr lang="en-US" altLang="en-US" sz="18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D</a:t>
                      </a:r>
                      <a:r>
                        <a:rPr lang="en-US" sz="1800" b="0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2</a:t>
                      </a:r>
                      <a:endParaRPr lang="en-US" altLang="en-US" sz="1800" b="0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1    1</a:t>
                      </a:r>
                      <a:endParaRPr lang="en-US" altLang="en-US" sz="18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D</a:t>
                      </a:r>
                      <a:r>
                        <a:rPr lang="en-US" sz="1800" b="0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3</a:t>
                      </a:r>
                      <a:endParaRPr lang="en-US" altLang="en-US" sz="1800" b="0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201" name="文本框 6"/>
          <p:cNvSpPr txBox="1"/>
          <p:nvPr/>
        </p:nvSpPr>
        <p:spPr>
          <a:xfrm>
            <a:off x="5064125" y="1662113"/>
            <a:ext cx="3573463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Y=D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+</a:t>
            </a:r>
            <a:endParaRPr lang="en-US" altLang="zh-CN" i="1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   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0202" name="文本框 7"/>
          <p:cNvSpPr txBox="1"/>
          <p:nvPr/>
        </p:nvSpPr>
        <p:spPr>
          <a:xfrm>
            <a:off x="4856163" y="684213"/>
            <a:ext cx="3781425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所以，</a:t>
            </a:r>
            <a:r>
              <a:rPr lang="en-US" altLang="zh-CN">
                <a:solidFill>
                  <a:srgbClr val="009AD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选一数据选择器的函数式</a:t>
            </a:r>
            <a:endParaRPr lang="zh-CN" altLang="zh-CN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009AD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可以</a:t>
            </a:r>
            <a:r>
              <a:rPr lang="zh-CN" altLang="zh-CN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表</a:t>
            </a:r>
            <a:r>
              <a:rPr lang="zh-CN" altLang="zh-CN">
                <a:solidFill>
                  <a:srgbClr val="009AD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示</a:t>
            </a:r>
            <a:r>
              <a:rPr lang="zh-CN" altLang="zh-CN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</a:t>
            </a:r>
            <a:endParaRPr lang="zh-CN" altLang="zh-CN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203" name="矩形 55300"/>
          <p:cNvSpPr/>
          <p:nvPr/>
        </p:nvSpPr>
        <p:spPr>
          <a:xfrm>
            <a:off x="1360488" y="4125913"/>
            <a:ext cx="20478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选一数据选择器</a:t>
            </a:r>
            <a:endParaRPr lang="zh-CN" altLang="en-US" sz="16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简化的真值表</a:t>
            </a:r>
            <a:endParaRPr lang="zh-CN" altLang="en-US" sz="16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33800" y="4935538"/>
            <a:ext cx="11541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65550" y="5253038"/>
            <a:ext cx="10906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5550" y="5556250"/>
            <a:ext cx="10906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27425" y="5864225"/>
            <a:ext cx="12334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/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>
            <a:endCxn id="2" idx="1"/>
          </p:cNvCxnSpPr>
          <p:nvPr/>
        </p:nvCxnSpPr>
        <p:spPr>
          <a:xfrm flipV="1">
            <a:off x="3322638" y="5119688"/>
            <a:ext cx="411163" cy="8413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3"/>
            <a:endCxn id="6" idx="1"/>
          </p:cNvCxnSpPr>
          <p:nvPr/>
        </p:nvCxnSpPr>
        <p:spPr>
          <a:xfrm flipV="1">
            <a:off x="3454400" y="5437188"/>
            <a:ext cx="311150" cy="2381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3"/>
            <a:endCxn id="7" idx="1"/>
          </p:cNvCxnSpPr>
          <p:nvPr/>
        </p:nvCxnSpPr>
        <p:spPr>
          <a:xfrm>
            <a:off x="3387725" y="5715000"/>
            <a:ext cx="377825" cy="254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3"/>
            <a:endCxn id="7" idx="1"/>
          </p:cNvCxnSpPr>
          <p:nvPr/>
        </p:nvCxnSpPr>
        <p:spPr>
          <a:xfrm>
            <a:off x="3429000" y="5980113"/>
            <a:ext cx="350838" cy="4127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对象 14"/>
          <p:cNvGraphicFramePr/>
          <p:nvPr/>
        </p:nvGraphicFramePr>
        <p:xfrm>
          <a:off x="5251450" y="2978150"/>
          <a:ext cx="3484563" cy="310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6743700" imgH="4905375" progId="Paint.Picture">
                  <p:embed/>
                </p:oleObj>
              </mc:Choice>
              <mc:Fallback>
                <p:oleObj name="" r:id="rId1" imgW="6743700" imgH="4905375" progId="Paint.Picture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51450" y="2978150"/>
                        <a:ext cx="3484563" cy="310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0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0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50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50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8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50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4" dur="80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5" dur="80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80"/>
                                        <p:tgtEl>
                                          <p:spTgt spid="50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7" grpId="0"/>
      <p:bldP spid="50177" grpId="1"/>
      <p:bldP spid="50178" grpId="0"/>
      <p:bldP spid="50178" grpId="1"/>
      <p:bldP spid="50179" grpId="0"/>
      <p:bldP spid="50179" grpId="1"/>
      <p:bldP spid="50203" grpId="0"/>
      <p:bldP spid="50203" grpId="1"/>
      <p:bldP spid="2" grpId="0"/>
      <p:bldP spid="2" grpId="1"/>
      <p:bldP spid="6" grpId="0"/>
      <p:bldP spid="6" grpId="1"/>
      <p:bldP spid="7" grpId="0"/>
      <p:bldP spid="7" grpId="1"/>
      <p:bldP spid="8" grpId="0"/>
      <p:bldP spid="8" grpId="1"/>
      <p:bldP spid="50202" grpId="0"/>
      <p:bldP spid="50202" grpId="1"/>
      <p:bldP spid="50201" grpId="0"/>
      <p:bldP spid="5020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矩形 55300"/>
          <p:cNvSpPr/>
          <p:nvPr/>
        </p:nvSpPr>
        <p:spPr>
          <a:xfrm>
            <a:off x="1293813" y="3759200"/>
            <a:ext cx="1730375" cy="5810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选一数据选择器</a:t>
            </a:r>
            <a:endParaRPr lang="zh-CN" altLang="en-US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简化的真值表</a:t>
            </a:r>
            <a:endParaRPr lang="zh-CN" altLang="en-US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02" name="图片 553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513" y="4419600"/>
            <a:ext cx="1590675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3" name="矩形 55302"/>
          <p:cNvSpPr/>
          <p:nvPr/>
        </p:nvSpPr>
        <p:spPr>
          <a:xfrm>
            <a:off x="4664075" y="1162050"/>
            <a:ext cx="312102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fontAlgn="base" hangingPunct="0"/>
            <a:r>
              <a:rPr lang="en-US" altLang="zh-CN" sz="1600" strike="noStrike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r>
              <a:rPr lang="zh-CN" altLang="en-US" sz="1600" strike="noStrike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选一数据选择器简化的真值表</a:t>
            </a:r>
            <a:endParaRPr lang="zh-CN" altLang="en-US" sz="1600" strike="noStrike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4" name="矩形 55307"/>
          <p:cNvSpPr/>
          <p:nvPr/>
        </p:nvSpPr>
        <p:spPr>
          <a:xfrm>
            <a:off x="3682365" y="5740400"/>
            <a:ext cx="5233670" cy="39877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 eaLnBrk="0" fontAlgn="base" hangingPunct="0"/>
            <a:r>
              <a:rPr lang="en-US" altLang="zh-CN" sz="2000" strike="noStrike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000" strike="noStrike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思考与练习：</a:t>
            </a:r>
            <a:r>
              <a:rPr lang="zh-CN" altLang="en-US" strike="noStrike" noProof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写出</a:t>
            </a:r>
            <a:r>
              <a:rPr lang="en-US" altLang="zh-CN" strike="noStrike" noProof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r>
            <a:r>
              <a:rPr lang="zh-CN" altLang="en-US" strike="noStrike" noProof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选一的逻辑函数表达式。</a:t>
            </a:r>
            <a:endParaRPr lang="zh-CN" altLang="en-US" strike="noStrike" noProof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5" name="文本框 1"/>
          <p:cNvSpPr txBox="1"/>
          <p:nvPr/>
        </p:nvSpPr>
        <p:spPr>
          <a:xfrm>
            <a:off x="663575" y="563555"/>
            <a:ext cx="254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266700"/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两种方法比较：</a:t>
            </a:r>
            <a:endParaRPr lang="zh-CN" altLang="zh-CN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974725" y="1268413"/>
          <a:ext cx="2629535" cy="232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9100"/>
                <a:gridCol w="940435"/>
              </a:tblGrid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38" name="文本框 3"/>
          <p:cNvSpPr txBox="1"/>
          <p:nvPr/>
        </p:nvSpPr>
        <p:spPr>
          <a:xfrm>
            <a:off x="895350" y="931863"/>
            <a:ext cx="27082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选一数据选择器真值表</a:t>
            </a:r>
            <a:endParaRPr lang="zh-CN" altLang="en-US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39" name="矩形 54273"/>
          <p:cNvSpPr/>
          <p:nvPr/>
        </p:nvSpPr>
        <p:spPr>
          <a:xfrm>
            <a:off x="4437372" y="638493"/>
            <a:ext cx="3340735" cy="3987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fontAlgn="base" hangingPunct="0">
              <a:spcBef>
                <a:spcPct val="50000"/>
              </a:spcBef>
            </a:pPr>
            <a:r>
              <a:rPr lang="en-US" altLang="zh-CN" sz="2000" strike="noStrike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(3) 8</a:t>
            </a:r>
            <a:r>
              <a:rPr lang="zh-CN" altLang="en-US" sz="2000" strike="noStrike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选一数据选择器的设计</a:t>
            </a:r>
            <a:endParaRPr lang="zh-CN" altLang="en-US" sz="2000" strike="noStrike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4716463" y="1558925"/>
          <a:ext cx="3165475" cy="2560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7395"/>
                <a:gridCol w="1148080"/>
              </a:tblGrid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 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    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2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4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5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6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7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72" name="文本框 99"/>
          <p:cNvSpPr txBox="1"/>
          <p:nvPr/>
        </p:nvSpPr>
        <p:spPr>
          <a:xfrm>
            <a:off x="3967163" y="4194175"/>
            <a:ext cx="494823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Y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    </a:t>
            </a:r>
            <a:endParaRPr lang="en-US" altLang="zh-CN" b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++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endParaRPr lang="en-US" altLang="zh-CN" b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5375" y="5756275"/>
            <a:ext cx="1928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’*D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*D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512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51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51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9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8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51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51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9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5" grpId="0"/>
      <p:bldP spid="51205" grpId="1"/>
      <p:bldP spid="51238" grpId="0"/>
      <p:bldP spid="51238" grpId="1"/>
      <p:bldP spid="51201" grpId="0"/>
      <p:bldP spid="51201" grpId="1"/>
      <p:bldP spid="2" grpId="0"/>
      <p:bldP spid="2" grpId="1"/>
      <p:bldP spid="51239" grpId="0"/>
      <p:bldP spid="51239" grpId="1"/>
      <p:bldP spid="51204" grpId="0"/>
      <p:bldP spid="51204" grpId="1"/>
      <p:bldP spid="51272" grpId="0"/>
      <p:bldP spid="51272" grpId="1"/>
      <p:bldP spid="51203" grpId="0"/>
      <p:bldP spid="5120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文本框 56321"/>
          <p:cNvSpPr txBox="1"/>
          <p:nvPr/>
        </p:nvSpPr>
        <p:spPr>
          <a:xfrm>
            <a:off x="636588" y="612775"/>
            <a:ext cx="2271712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选一数据选择器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74HC153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52226" name="图片 563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0" y="1500188"/>
            <a:ext cx="1270000" cy="1216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矩形 56325"/>
          <p:cNvSpPr/>
          <p:nvPr/>
        </p:nvSpPr>
        <p:spPr>
          <a:xfrm>
            <a:off x="3387725" y="612775"/>
            <a:ext cx="5699125" cy="23749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2228" name="图片 563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3929063"/>
            <a:ext cx="1836738" cy="18716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2229" name="对象 -2147482364"/>
          <p:cNvGraphicFramePr/>
          <p:nvPr/>
        </p:nvGraphicFramePr>
        <p:xfrm>
          <a:off x="3387725" y="612775"/>
          <a:ext cx="5537200" cy="563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3" imgW="7175500" imgH="5219700" progId="Visio.Drawing.11">
                  <p:embed/>
                </p:oleObj>
              </mc:Choice>
              <mc:Fallback>
                <p:oleObj name="" r:id="rId3" imgW="7175500" imgH="5219700" progId="Visio.Drawing.11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7725" y="612775"/>
                        <a:ext cx="5537200" cy="5632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矩形 56325"/>
          <p:cNvSpPr/>
          <p:nvPr/>
        </p:nvSpPr>
        <p:spPr>
          <a:xfrm>
            <a:off x="3571875" y="5300663"/>
            <a:ext cx="3097213" cy="849312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1" name="文本框 52228"/>
          <p:cNvSpPr txBox="1"/>
          <p:nvPr/>
        </p:nvSpPr>
        <p:spPr>
          <a:xfrm>
            <a:off x="1096963" y="2882900"/>
            <a:ext cx="1685925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www.icpdf.com</a:t>
            </a:r>
            <a:endParaRPr lang="en-US" altLang="zh-CN" sz="1600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52228"/>
          <p:cNvSpPr txBox="1"/>
          <p:nvPr/>
        </p:nvSpPr>
        <p:spPr>
          <a:xfrm>
            <a:off x="1293494" y="3592194"/>
            <a:ext cx="958216" cy="33717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zh-CN" sz="16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功能表</a:t>
            </a:r>
            <a:endParaRPr lang="zh-CN" altLang="zh-CN" sz="16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8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9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5" grpId="0"/>
      <p:bldP spid="52225" grpId="1"/>
      <p:bldP spid="52231" grpId="0"/>
      <p:bldP spid="52231" grpId="1"/>
      <p:bldP spid="52227" grpId="0" animBg="1"/>
      <p:bldP spid="52227" grpId="1" animBg="1"/>
      <p:bldP spid="52230" grpId="0" animBg="1"/>
      <p:bldP spid="52230" grpId="1" animBg="1"/>
      <p:bldP spid="2" grpId="0"/>
      <p:bldP spid="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3249" name="对象 -2147482363"/>
          <p:cNvGraphicFramePr/>
          <p:nvPr/>
        </p:nvGraphicFramePr>
        <p:xfrm>
          <a:off x="3725863" y="831850"/>
          <a:ext cx="5227637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8039100" imgH="4889500" progId="Visio.Drawing.11">
                  <p:embed/>
                </p:oleObj>
              </mc:Choice>
              <mc:Fallback>
                <p:oleObj name="" r:id="rId1" imgW="8039100" imgH="4889500" progId="Visio.Drawing.11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25863" y="831850"/>
                        <a:ext cx="5227637" cy="5192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0" name="文本框 57346"/>
          <p:cNvSpPr txBox="1"/>
          <p:nvPr/>
        </p:nvSpPr>
        <p:spPr>
          <a:xfrm>
            <a:off x="803275" y="533400"/>
            <a:ext cx="2003425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选一数据选择器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74HC151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53251" name="图片 573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1506538"/>
            <a:ext cx="1616075" cy="1171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2" name="矩形 57348"/>
          <p:cNvSpPr/>
          <p:nvPr/>
        </p:nvSpPr>
        <p:spPr>
          <a:xfrm>
            <a:off x="3800475" y="958850"/>
            <a:ext cx="550863" cy="4318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3" name="矩形 57349"/>
          <p:cNvSpPr/>
          <p:nvPr/>
        </p:nvSpPr>
        <p:spPr>
          <a:xfrm>
            <a:off x="7626350" y="3313113"/>
            <a:ext cx="1327150" cy="7874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矩形 57350"/>
          <p:cNvSpPr/>
          <p:nvPr/>
        </p:nvSpPr>
        <p:spPr>
          <a:xfrm>
            <a:off x="7573963" y="4303713"/>
            <a:ext cx="110490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互补输出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3255" name="图片 58369"/>
          <p:cNvPicPr>
            <a:picLocks noChangeAspect="1"/>
          </p:cNvPicPr>
          <p:nvPr/>
        </p:nvPicPr>
        <p:blipFill>
          <a:blip r:embed="rId4"/>
          <a:srcRect l="57628" t="10057" b="15460"/>
          <a:stretch>
            <a:fillRect/>
          </a:stretch>
        </p:blipFill>
        <p:spPr>
          <a:xfrm>
            <a:off x="625475" y="2854325"/>
            <a:ext cx="2717800" cy="293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6" name="文本框 58370"/>
          <p:cNvSpPr txBox="1"/>
          <p:nvPr/>
        </p:nvSpPr>
        <p:spPr>
          <a:xfrm>
            <a:off x="925513" y="5791200"/>
            <a:ext cx="20399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www.icpdf.com</a:t>
            </a:r>
            <a:endParaRPr lang="en-US" altLang="zh-CN" dirty="0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/>
      <p:bldP spid="53250" grpId="1"/>
      <p:bldP spid="53252" grpId="0" bldLvl="0" animBg="1"/>
      <p:bldP spid="53252" grpId="1" animBg="1"/>
      <p:bldP spid="53253" grpId="0" animBg="1"/>
      <p:bldP spid="53253" grpId="1" animBg="1"/>
      <p:bldP spid="53256" grpId="0"/>
      <p:bldP spid="53256" grpId="1"/>
      <p:bldP spid="53254" grpId="0"/>
      <p:bldP spid="5325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7" name="文本框 1"/>
          <p:cNvSpPr txBox="1"/>
          <p:nvPr/>
        </p:nvSpPr>
        <p:spPr>
          <a:xfrm>
            <a:off x="615950" y="620713"/>
            <a:ext cx="271621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◆ 数字电路的分类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3169" y="1155700"/>
            <a:ext cx="1856106" cy="3987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组合逻辑电路</a:t>
            </a:r>
            <a:endParaRPr lang="zh-CN" altLang="en-US" sz="2000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05450" y="1155700"/>
            <a:ext cx="17176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时序逻辑电路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0450" y="1844675"/>
            <a:ext cx="6683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定义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89200" y="2732088"/>
            <a:ext cx="23955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输出只是输入的函数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8275" y="2732088"/>
            <a:ext cx="2794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输出是输入和状态的函数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1085" y="2593975"/>
            <a:ext cx="668006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数学描述</a:t>
            </a:r>
            <a:endParaRPr lang="zh-CN" altLang="en-US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400" y="3382963"/>
            <a:ext cx="11795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电路特点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97163" y="3368675"/>
            <a:ext cx="156368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无存储电路，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无反馈，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无记忆性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72175" y="3382963"/>
            <a:ext cx="1204913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存储电路，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有记忆性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87663" y="4370388"/>
            <a:ext cx="7096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简单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6638" y="4429125"/>
            <a:ext cx="650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复杂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4400" y="4291013"/>
            <a:ext cx="1189038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分析与设计方法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9963" y="5045075"/>
            <a:ext cx="11890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器件种类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28950" y="5045075"/>
            <a:ext cx="428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6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27763" y="5045075"/>
            <a:ext cx="4873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11250" y="5584825"/>
            <a:ext cx="9080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地位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87663" y="5584825"/>
            <a:ext cx="7096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基础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86475" y="5584825"/>
            <a:ext cx="7096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核心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2019300" y="1920875"/>
            <a:ext cx="358775" cy="215900"/>
          </a:xfrm>
          <a:prstGeom prst="rightArrow">
            <a:avLst>
              <a:gd name="adj1" fmla="val 50000"/>
              <a:gd name="adj2" fmla="val 49706"/>
            </a:avLst>
          </a:prstGeom>
          <a:solidFill>
            <a:srgbClr val="0070C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2019300" y="2808288"/>
            <a:ext cx="358775" cy="215900"/>
          </a:xfrm>
          <a:prstGeom prst="rightArrow">
            <a:avLst>
              <a:gd name="adj1" fmla="val 50000"/>
              <a:gd name="adj2" fmla="val 49706"/>
            </a:avLst>
          </a:prstGeom>
          <a:solidFill>
            <a:srgbClr val="0070C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2019300" y="3459163"/>
            <a:ext cx="360363" cy="215900"/>
          </a:xfrm>
          <a:prstGeom prst="rightArrow">
            <a:avLst>
              <a:gd name="adj1" fmla="val 50000"/>
              <a:gd name="adj2" fmla="val 49926"/>
            </a:avLst>
          </a:prstGeom>
          <a:solidFill>
            <a:srgbClr val="0070C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2054225" y="4446588"/>
            <a:ext cx="360363" cy="215900"/>
          </a:xfrm>
          <a:prstGeom prst="rightArrow">
            <a:avLst>
              <a:gd name="adj1" fmla="val 50000"/>
              <a:gd name="adj2" fmla="val 49926"/>
            </a:avLst>
          </a:prstGeom>
          <a:solidFill>
            <a:srgbClr val="0070C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右箭头 41"/>
          <p:cNvSpPr/>
          <p:nvPr/>
        </p:nvSpPr>
        <p:spPr>
          <a:xfrm>
            <a:off x="2054225" y="5121275"/>
            <a:ext cx="360363" cy="215900"/>
          </a:xfrm>
          <a:prstGeom prst="rightArrow">
            <a:avLst>
              <a:gd name="adj1" fmla="val 50000"/>
              <a:gd name="adj2" fmla="val 49926"/>
            </a:avLst>
          </a:prstGeom>
          <a:solidFill>
            <a:srgbClr val="0070C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右箭头 42"/>
          <p:cNvSpPr/>
          <p:nvPr/>
        </p:nvSpPr>
        <p:spPr>
          <a:xfrm>
            <a:off x="2054225" y="5661025"/>
            <a:ext cx="360363" cy="215900"/>
          </a:xfrm>
          <a:prstGeom prst="rightArrow">
            <a:avLst>
              <a:gd name="adj1" fmla="val 50000"/>
              <a:gd name="adj2" fmla="val 49926"/>
            </a:avLst>
          </a:prstGeom>
          <a:solidFill>
            <a:srgbClr val="0070C0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动作按钮: 声音 48">
            <a:hlinkClick r:id="" action="ppaction://noaction">
              <a:snd r:embed="rId1" name="type.wav"/>
            </a:hlinkClick>
          </p:cNvPr>
          <p:cNvSpPr/>
          <p:nvPr/>
        </p:nvSpPr>
        <p:spPr>
          <a:xfrm>
            <a:off x="2887663" y="1674813"/>
            <a:ext cx="804862" cy="706437"/>
          </a:xfrm>
          <a:prstGeom prst="actionButtonSound">
            <a:avLst/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  <a:tileRect/>
          </a:gra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动作按钮: 声音 49">
            <a:hlinkClick r:id="" action="ppaction://noaction">
              <a:snd r:embed="rId1" name="type.wav"/>
            </a:hlinkClick>
          </p:cNvPr>
          <p:cNvSpPr/>
          <p:nvPr/>
        </p:nvSpPr>
        <p:spPr>
          <a:xfrm>
            <a:off x="5962650" y="1728788"/>
            <a:ext cx="804863" cy="706437"/>
          </a:xfrm>
          <a:prstGeom prst="actionButtonSound">
            <a:avLst/>
          </a:prstGeom>
          <a:gradFill rotWithShape="1">
            <a:gsLst>
              <a:gs pos="0">
                <a:srgbClr val="FECF40"/>
              </a:gs>
              <a:gs pos="100000">
                <a:srgbClr val="846C21"/>
              </a:gs>
            </a:gsLst>
            <a:lin ang="0"/>
            <a:tileRect/>
          </a:gra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9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9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6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7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0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1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19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0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1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4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5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99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4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5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1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2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5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6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2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3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7" grpId="1"/>
      <p:bldP spid="3" grpId="0"/>
      <p:bldP spid="3" grpId="1"/>
      <p:bldP spid="4" grpId="0"/>
      <p:bldP spid="4" grpId="1"/>
      <p:bldP spid="5" grpId="0"/>
      <p:bldP spid="5" grpId="1"/>
      <p:bldP spid="33" grpId="0" animBg="1"/>
      <p:bldP spid="33" grpId="1" animBg="1"/>
      <p:bldP spid="49" grpId="0" bldLvl="0" animBg="1"/>
      <p:bldP spid="49" grpId="1" animBg="1"/>
      <p:bldP spid="50" grpId="0" bldLvl="0" animBg="1"/>
      <p:bldP spid="50" grpId="1" animBg="1"/>
      <p:bldP spid="9" grpId="0"/>
      <p:bldP spid="9" grpId="1"/>
      <p:bldP spid="39" grpId="0" animBg="1"/>
      <p:bldP spid="39" grpId="1" animBg="1"/>
      <p:bldP spid="7" grpId="0"/>
      <p:bldP spid="7" grpId="1"/>
      <p:bldP spid="8" grpId="0"/>
      <p:bldP spid="8" grpId="1"/>
      <p:bldP spid="10" grpId="0"/>
      <p:bldP spid="10" grpId="1"/>
      <p:bldP spid="40" grpId="0" animBg="1"/>
      <p:bldP spid="40" grpId="1" animBg="1"/>
      <p:bldP spid="11" grpId="0"/>
      <p:bldP spid="11" grpId="1"/>
      <p:bldP spid="12" grpId="0"/>
      <p:bldP spid="12" grpId="1"/>
      <p:bldP spid="16" grpId="0"/>
      <p:bldP spid="16" grpId="1"/>
      <p:bldP spid="41" grpId="0" bldLvl="0" animBg="1"/>
      <p:bldP spid="41" grpId="1" animBg="1"/>
      <p:bldP spid="13" grpId="0"/>
      <p:bldP spid="13" grpId="1"/>
      <p:bldP spid="14" grpId="0"/>
      <p:bldP spid="14" grpId="1"/>
      <p:bldP spid="18" grpId="0"/>
      <p:bldP spid="18" grpId="1"/>
      <p:bldP spid="42" grpId="0" bldLvl="0" animBg="1"/>
      <p:bldP spid="42" grpId="1" animBg="1"/>
      <p:bldP spid="19" grpId="0"/>
      <p:bldP spid="19" grpId="1"/>
      <p:bldP spid="20" grpId="0"/>
      <p:bldP spid="20" grpId="1"/>
      <p:bldP spid="21" grpId="0"/>
      <p:bldP spid="21" grpId="1"/>
      <p:bldP spid="43" grpId="0" bldLvl="0" animBg="1"/>
      <p:bldP spid="43" grpId="1" animBg="1"/>
      <p:bldP spid="22" grpId="0"/>
      <p:bldP spid="22" grpId="1"/>
      <p:bldP spid="23" grpId="0"/>
      <p:bldP spid="2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AutoShape 5"/>
          <p:cNvSpPr/>
          <p:nvPr/>
        </p:nvSpPr>
        <p:spPr>
          <a:xfrm>
            <a:off x="684213" y="595313"/>
            <a:ext cx="7270750" cy="490537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33425" y="657225"/>
            <a:ext cx="70437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【例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4-8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】将双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选一数据选择器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74HC153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扩展为</a:t>
            </a:r>
            <a:r>
              <a:rPr 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8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选一数据选择器。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cs typeface="Comic Sans MS" panose="030F0702030302020204" pitchFamily="2" charset="0"/>
            </a:endParaRPr>
          </a:p>
        </p:txBody>
      </p:sp>
      <p:sp>
        <p:nvSpPr>
          <p:cNvPr id="54275" name="文本框 2"/>
          <p:cNvSpPr txBox="1"/>
          <p:nvPr/>
        </p:nvSpPr>
        <p:spPr>
          <a:xfrm>
            <a:off x="801688" y="1527175"/>
            <a:ext cx="767873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en-US" altLang="zh-CN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r>
              <a:rPr lang="zh-CN" altLang="zh-CN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选一：</a:t>
            </a:r>
            <a:r>
              <a:rPr lang="en-US" altLang="zh-CN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zh-CN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位地址码</a:t>
            </a:r>
            <a:r>
              <a:rPr lang="en-US" altLang="zh-CN" i="1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         </a:t>
            </a:r>
            <a:r>
              <a:rPr lang="en-US" altLang="zh-CN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选一：</a:t>
            </a:r>
            <a:r>
              <a:rPr lang="en-US" altLang="zh-CN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zh-CN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位地址码</a:t>
            </a:r>
            <a:r>
              <a:rPr lang="en-US" altLang="zh-CN" i="1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26262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endParaRPr lang="en-US" altLang="zh-CN" baseline="-25000">
              <a:solidFill>
                <a:srgbClr val="262626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因此，需要将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选一数据选择器的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位地址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拆分成</a:t>
            </a:r>
            <a:r>
              <a:rPr lang="en-US" altLang="zh-CN" i="1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</a:t>
            </a:r>
            <a:r>
              <a:rPr lang="en-US" altLang="zh-CN" i="1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endParaRPr lang="en-US" altLang="zh-CN" baseline="-2500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用最高位</a:t>
            </a:r>
            <a:r>
              <a:rPr lang="en-US" altLang="zh-CN" i="1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控制哪个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选一工作，然后再根据</a:t>
            </a:r>
            <a:r>
              <a:rPr lang="en-US" altLang="zh-CN" i="1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进行进一步选择。</a:t>
            </a:r>
            <a:endParaRPr lang="zh-CN" altLang="zh-CN">
              <a:solidFill>
                <a:srgbClr val="0070C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4276" name="文本框 3"/>
          <p:cNvSpPr txBox="1"/>
          <p:nvPr/>
        </p:nvSpPr>
        <p:spPr>
          <a:xfrm>
            <a:off x="801999" y="3670935"/>
            <a:ext cx="8169910" cy="13379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 noProof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用</a:t>
            </a:r>
            <a:r>
              <a:rPr lang="en-US" altLang="zh-CN" i="1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  <a:sym typeface="+mn-ea"/>
              </a:rPr>
              <a:t>A</a:t>
            </a:r>
            <a:r>
              <a:rPr lang="en-US" altLang="zh-CN" baseline="-250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  <a:sym typeface="+mn-ea"/>
              </a:rPr>
              <a:t>2</a:t>
            </a:r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控制</a:t>
            </a:r>
            <a:r>
              <a:rPr lang="en-US" altLang="zh-CN" i="1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S</a:t>
            </a:r>
            <a:r>
              <a:rPr lang="en-US" altLang="zh-CN" baseline="-250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1</a:t>
            </a:r>
            <a:r>
              <a:rPr lang="en-US" altLang="zh-CN" i="1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'</a:t>
            </a:r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和</a:t>
            </a:r>
            <a:r>
              <a:rPr lang="en-US" altLang="zh-CN" i="1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S</a:t>
            </a:r>
            <a:r>
              <a:rPr lang="en-US" altLang="zh-CN" baseline="-250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2</a:t>
            </a:r>
            <a:r>
              <a:rPr lang="en-US" altLang="zh-CN" i="1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'</a:t>
            </a:r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：</a:t>
            </a:r>
            <a:endParaRPr lang="zh-CN" altLang="en-US" i="1" noProof="1">
              <a:solidFill>
                <a:srgbClr val="0070C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en-US" i="1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  </a:t>
            </a:r>
            <a:r>
              <a:rPr lang="en-US" altLang="zh-CN" i="1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</a:t>
            </a:r>
            <a:r>
              <a:rPr lang="en-US" altLang="zh-CN" baseline="-25000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2</a:t>
            </a:r>
            <a:r>
              <a:rPr lang="en-US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=0</a:t>
            </a:r>
            <a:r>
              <a:rPr lang="zh-CN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时使</a:t>
            </a:r>
            <a:r>
              <a:rPr lang="en-US" altLang="zh-CN" i="1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S</a:t>
            </a:r>
            <a:r>
              <a:rPr lang="en-US" altLang="zh-CN" baseline="-25000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1</a:t>
            </a:r>
            <a:r>
              <a:rPr lang="en-US" altLang="zh-CN" i="1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'</a:t>
            </a:r>
            <a:r>
              <a:rPr lang="en-US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=0</a:t>
            </a:r>
            <a:r>
              <a:rPr lang="zh-CN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控制第一个</a:t>
            </a:r>
            <a:r>
              <a:rPr lang="en-US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选一工作，再根据</a:t>
            </a:r>
            <a:r>
              <a:rPr lang="en-US" altLang="zh-CN" i="1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</a:t>
            </a:r>
            <a:r>
              <a:rPr lang="en-US" altLang="zh-CN" baseline="-25000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1</a:t>
            </a:r>
            <a:r>
              <a:rPr lang="en-US" altLang="zh-CN" i="1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</a:t>
            </a:r>
            <a:r>
              <a:rPr lang="en-US" altLang="zh-CN" baseline="-25000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0</a:t>
            </a:r>
            <a:r>
              <a:rPr lang="zh-CN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进一步选择从</a:t>
            </a:r>
            <a:r>
              <a:rPr lang="en-US" altLang="zh-CN" i="1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Y</a:t>
            </a:r>
            <a:r>
              <a:rPr lang="en-US" altLang="zh-CN" baseline="-25000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输出；</a:t>
            </a:r>
            <a:r>
              <a:rPr lang="zh-CN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  </a:t>
            </a:r>
            <a:endParaRPr lang="zh-CN" altLang="zh-CN" noProof="1">
              <a:solidFill>
                <a:srgbClr val="0070C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   </a:t>
            </a:r>
            <a:r>
              <a:rPr lang="en-US" altLang="zh-CN" i="1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</a:t>
            </a:r>
            <a:r>
              <a:rPr lang="en-US" altLang="zh-CN" baseline="-25000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2</a:t>
            </a:r>
            <a:r>
              <a:rPr lang="en-US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=1</a:t>
            </a:r>
            <a:r>
              <a:rPr lang="zh-CN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时使</a:t>
            </a:r>
            <a:r>
              <a:rPr lang="en-US" altLang="zh-CN" i="1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S</a:t>
            </a:r>
            <a:r>
              <a:rPr lang="en-US" altLang="zh-CN" baseline="-25000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2</a:t>
            </a:r>
            <a:r>
              <a:rPr lang="en-US" altLang="zh-CN" i="1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'</a:t>
            </a:r>
            <a:r>
              <a:rPr lang="en-US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=0</a:t>
            </a:r>
            <a:r>
              <a:rPr lang="zh-CN" altLang="zh-CN" noProof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控制第二个</a:t>
            </a:r>
            <a:r>
              <a:rPr lang="en-US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选一工作，再根据</a:t>
            </a:r>
            <a:r>
              <a:rPr lang="en-US" altLang="zh-CN" i="1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</a:t>
            </a:r>
            <a:r>
              <a:rPr lang="en-US" altLang="zh-CN" baseline="-25000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1</a:t>
            </a:r>
            <a:r>
              <a:rPr lang="en-US" altLang="zh-CN" i="1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A</a:t>
            </a:r>
            <a:r>
              <a:rPr lang="en-US" altLang="zh-CN" baseline="-25000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0</a:t>
            </a:r>
            <a:r>
              <a:rPr lang="zh-CN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进一步选择从</a:t>
            </a:r>
            <a:r>
              <a:rPr lang="en-US" altLang="zh-CN" i="1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Y</a:t>
            </a:r>
            <a:r>
              <a:rPr lang="en-US" altLang="zh-CN" baseline="-25000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zh-CN" noProof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输出。</a:t>
            </a:r>
            <a:endParaRPr lang="zh-CN" altLang="zh-CN" noProof="1">
              <a:solidFill>
                <a:schemeClr val="bg1">
                  <a:lumMod val="50000"/>
                </a:schemeClr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4277" name="文本框 1"/>
          <p:cNvSpPr txBox="1"/>
          <p:nvPr/>
        </p:nvSpPr>
        <p:spPr>
          <a:xfrm>
            <a:off x="733425" y="1241425"/>
            <a:ext cx="1139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266700"/>
            <a:r>
              <a:rPr lang="zh-CN" altLang="zh-CN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分析：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8" name="文本框 2"/>
          <p:cNvSpPr txBox="1"/>
          <p:nvPr/>
        </p:nvSpPr>
        <p:spPr>
          <a:xfrm>
            <a:off x="733425" y="3171825"/>
            <a:ext cx="15986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indent="266700"/>
            <a:r>
              <a:rPr lang="zh-CN" altLang="zh-CN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扩展方法：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5838" y="5059363"/>
            <a:ext cx="79867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>
                <a:latin typeface="Times New Roman" panose="02020603050405020304" pitchFamily="2" charset="0"/>
                <a:ea typeface="宋体" panose="02010600030101010101" pitchFamily="2" charset="-122"/>
              </a:rPr>
              <a:t>由于第一个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latin typeface="Times New Roman" panose="02020603050405020304" pitchFamily="2" charset="0"/>
                <a:ea typeface="宋体" panose="02010600030101010101" pitchFamily="2" charset="-122"/>
              </a:rPr>
              <a:t>选一工作时数据从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zh-CN">
                <a:latin typeface="Times New Roman" panose="02020603050405020304" pitchFamily="2" charset="0"/>
                <a:ea typeface="宋体" panose="02010600030101010101" pitchFamily="2" charset="-122"/>
              </a:rPr>
              <a:t>输出，第二个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latin typeface="Times New Roman" panose="02020603050405020304" pitchFamily="2" charset="0"/>
                <a:ea typeface="宋体" panose="02010600030101010101" pitchFamily="2" charset="-122"/>
              </a:rPr>
              <a:t>选一工作时数据从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zh-CN">
                <a:latin typeface="Times New Roman" panose="02020603050405020304" pitchFamily="2" charset="0"/>
                <a:ea typeface="宋体" panose="02010600030101010101" pitchFamily="2" charset="-122"/>
              </a:rPr>
              <a:t>输出，所以还需要用或门将两个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latin typeface="Times New Roman" panose="02020603050405020304" pitchFamily="2" charset="0"/>
                <a:ea typeface="宋体" panose="02010600030101010101" pitchFamily="2" charset="-122"/>
              </a:rPr>
              <a:t>选一的输出相加使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r>
              <a:rPr lang="zh-CN" altLang="zh-CN">
                <a:latin typeface="Times New Roman" panose="02020603050405020304" pitchFamily="2" charset="0"/>
                <a:ea typeface="宋体" panose="02010600030101010101" pitchFamily="2" charset="-122"/>
              </a:rPr>
              <a:t>选一数据选择器的输出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Y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+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zh-CN">
                <a:latin typeface="Times New Roman" panose="02020603050405020304" pitchFamily="2" charset="0"/>
                <a:ea typeface="宋体" panose="02010600030101010101" pitchFamily="2" charset="-122"/>
              </a:rPr>
              <a:t>。</a:t>
            </a:r>
            <a:endParaRPr lang="zh-CN" altLang="zh-CN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9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" grpId="0" animBg="1"/>
      <p:bldP spid="54273" grpId="1" animBg="1"/>
      <p:bldP spid="100" grpId="0"/>
      <p:bldP spid="100" grpId="1"/>
      <p:bldP spid="54277" grpId="0"/>
      <p:bldP spid="54277" grpId="1"/>
      <p:bldP spid="54275" grpId="0"/>
      <p:bldP spid="54275" grpId="1"/>
      <p:bldP spid="54278" grpId="0"/>
      <p:bldP spid="54278" grpId="1"/>
      <p:bldP spid="54276" grpId="0"/>
      <p:bldP spid="54276" grpId="1"/>
      <p:bldP spid="2" grpId="0"/>
      <p:bldP spid="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5297" name="对象 -2147482374"/>
          <p:cNvGraphicFramePr/>
          <p:nvPr/>
        </p:nvGraphicFramePr>
        <p:xfrm>
          <a:off x="1954213" y="660400"/>
          <a:ext cx="5313362" cy="3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" imgW="3151505" imgH="2416810" progId="Visio.Drawing.11">
                  <p:embed/>
                </p:oleObj>
              </mc:Choice>
              <mc:Fallback>
                <p:oleObj name="" r:id="rId1" imgW="3151505" imgH="2416810" progId="Visio.Drawing.11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4213" y="660400"/>
                        <a:ext cx="5313362" cy="3803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8" name="文本框 3"/>
          <p:cNvSpPr txBox="1"/>
          <p:nvPr/>
        </p:nvSpPr>
        <p:spPr>
          <a:xfrm>
            <a:off x="903288" y="5219700"/>
            <a:ext cx="8240712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4-9. 能否用两片74HC151扩展出16选一的数据选择器? 画出设计图。</a:t>
            </a:r>
            <a:endParaRPr lang="zh-CN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4-10. 能否用两片74HC153扩展出16选一的数据选择器? 画出设计图。</a:t>
            </a:r>
            <a:endParaRPr lang="zh-CN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6140" y="4821545"/>
            <a:ext cx="20205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noProof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sz="240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79563" y="1498600"/>
            <a:ext cx="593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0xx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6238" y="2879725"/>
            <a:ext cx="5921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1xx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3253" name="矩形 57349"/>
          <p:cNvSpPr/>
          <p:nvPr/>
        </p:nvSpPr>
        <p:spPr>
          <a:xfrm>
            <a:off x="5641975" y="2271713"/>
            <a:ext cx="822325" cy="1217612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57349"/>
          <p:cNvSpPr/>
          <p:nvPr/>
        </p:nvSpPr>
        <p:spPr>
          <a:xfrm>
            <a:off x="2173288" y="660400"/>
            <a:ext cx="376237" cy="114935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5298" grpId="0"/>
      <p:bldP spid="55298" grpId="1"/>
      <p:bldP spid="5" grpId="0"/>
      <p:bldP spid="5" grpId="1"/>
      <p:bldP spid="3" grpId="0"/>
      <p:bldP spid="3" grpId="1"/>
      <p:bldP spid="53253" grpId="0" bldLvl="0" animBg="1"/>
      <p:bldP spid="53253" grpId="1" animBg="1"/>
      <p:bldP spid="4" grpId="0" bldLvl="0" animBg="1"/>
      <p:bldP spid="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AutoShape 5"/>
          <p:cNvSpPr/>
          <p:nvPr/>
        </p:nvSpPr>
        <p:spPr>
          <a:xfrm>
            <a:off x="955675" y="3124200"/>
            <a:ext cx="5807075" cy="46513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298" name="文本框 60418"/>
          <p:cNvSpPr txBox="1"/>
          <p:nvPr/>
        </p:nvSpPr>
        <p:spPr>
          <a:xfrm>
            <a:off x="971550" y="836613"/>
            <a:ext cx="3455988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用数据选择器实现逻辑函数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3" name="矩形 60420"/>
          <p:cNvSpPr/>
          <p:nvPr/>
        </p:nvSpPr>
        <p:spPr>
          <a:xfrm>
            <a:off x="971550" y="1016000"/>
            <a:ext cx="4064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数据选择器为什么能够实现逻辑函数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6" name="文本框 99"/>
          <p:cNvSpPr txBox="1"/>
          <p:nvPr/>
        </p:nvSpPr>
        <p:spPr>
          <a:xfrm>
            <a:off x="955675" y="3171825"/>
            <a:ext cx="53848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【例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4-8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】用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8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+mn-ea"/>
                <a:cs typeface="Comic Sans MS" panose="030F0702030302020204" pitchFamily="2" charset="0"/>
              </a:rPr>
              <a:t>选一数据选择器实现三人表决电路。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ea typeface="+mn-ea"/>
              <a:cs typeface="Comic Sans MS" panose="030F0702030302020204" pitchFamily="2" charset="0"/>
            </a:endParaRPr>
          </a:p>
        </p:txBody>
      </p:sp>
      <p:sp>
        <p:nvSpPr>
          <p:cNvPr id="56325" name="文本框 39938"/>
          <p:cNvSpPr txBox="1"/>
          <p:nvPr/>
        </p:nvSpPr>
        <p:spPr>
          <a:xfrm>
            <a:off x="673100" y="601651"/>
            <a:ext cx="4048125" cy="39878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◆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用数据选择器实现逻辑函数</a:t>
            </a:r>
            <a:endParaRPr lang="zh-CN" altLang="en-US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6" name="文本框 99"/>
          <p:cNvSpPr txBox="1"/>
          <p:nvPr/>
        </p:nvSpPr>
        <p:spPr>
          <a:xfrm>
            <a:off x="1214438" y="1327150"/>
            <a:ext cx="6119812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Y 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   </a:t>
            </a:r>
            <a:endParaRPr lang="en-US" altLang="zh-CN" b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  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 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6327" name="文本框 1"/>
          <p:cNvSpPr txBox="1"/>
          <p:nvPr/>
        </p:nvSpPr>
        <p:spPr>
          <a:xfrm>
            <a:off x="1635125" y="2306638"/>
            <a:ext cx="65865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666750"/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Y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+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8" name="文本框 6"/>
          <p:cNvSpPr txBox="1"/>
          <p:nvPr/>
        </p:nvSpPr>
        <p:spPr>
          <a:xfrm>
            <a:off x="903288" y="3589338"/>
            <a:ext cx="4022725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设计过程：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三人表决电路的最小项表达式为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Y=A'BC+AB'C+ABC'+ABC</a:t>
            </a:r>
            <a:endParaRPr lang="en-US" altLang="zh-CN" i="1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 =m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+m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+m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+m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6329" name="对象 -2147482361"/>
          <p:cNvGraphicFramePr/>
          <p:nvPr/>
        </p:nvGraphicFramePr>
        <p:xfrm>
          <a:off x="5692775" y="3706813"/>
          <a:ext cx="3019425" cy="269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" imgW="1413510" imgH="1456055" progId="Visio.Drawing.11">
                  <p:embed/>
                </p:oleObj>
              </mc:Choice>
              <mc:Fallback>
                <p:oleObj name="" r:id="rId1" imgW="1413510" imgH="1456055" progId="Visio.Drawing.11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92775" y="3706813"/>
                        <a:ext cx="3019425" cy="2690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0" name="文本框 7"/>
          <p:cNvSpPr txBox="1"/>
          <p:nvPr/>
        </p:nvSpPr>
        <p:spPr>
          <a:xfrm>
            <a:off x="1214438" y="2674938"/>
            <a:ext cx="53673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因此，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选一数据选择器能够实现三变量逻辑函数。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1" name="右箭头 1"/>
          <p:cNvSpPr/>
          <p:nvPr/>
        </p:nvSpPr>
        <p:spPr>
          <a:xfrm>
            <a:off x="1830388" y="2382838"/>
            <a:ext cx="319087" cy="215900"/>
          </a:xfrm>
          <a:prstGeom prst="rightArrow">
            <a:avLst>
              <a:gd name="adj1" fmla="val 50000"/>
              <a:gd name="adj2" fmla="val 49921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2" name="右箭头 1"/>
          <p:cNvSpPr/>
          <p:nvPr/>
        </p:nvSpPr>
        <p:spPr>
          <a:xfrm>
            <a:off x="5140325" y="4830763"/>
            <a:ext cx="363538" cy="233362"/>
          </a:xfrm>
          <a:prstGeom prst="rightArrow">
            <a:avLst>
              <a:gd name="adj1" fmla="val 50000"/>
              <a:gd name="adj2" fmla="val 49771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7425" y="4927600"/>
            <a:ext cx="403225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选一数据选择器的</a:t>
            </a:r>
            <a:r>
              <a:rPr lang="zh-CN" altLang="zh-CN">
                <a:latin typeface="Times New Roman" panose="02020603050405020304" pitchFamily="2" charset="0"/>
                <a:ea typeface="宋体" panose="02010600030101010101" pitchFamily="2" charset="-122"/>
              </a:rPr>
              <a:t>标准形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式进行对比，可得：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=1</a:t>
            </a:r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，而 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=0</a:t>
            </a:r>
            <a:r>
              <a:rPr lang="zh-CN" altLang="en-US">
                <a:latin typeface="Times New Roman" panose="02020603050405020304" pitchFamily="2" charset="0"/>
                <a:ea typeface="宋体" panose="02010600030101010101" pitchFamily="2" charset="-122"/>
              </a:rPr>
              <a:t>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  <p:bldP spid="56325" grpId="1"/>
      <p:bldP spid="56323" grpId="0"/>
      <p:bldP spid="56323" grpId="1"/>
      <p:bldP spid="56331" grpId="0" bldLvl="0" animBg="1"/>
      <p:bldP spid="56331" grpId="1" animBg="1"/>
      <p:bldP spid="56327" grpId="0"/>
      <p:bldP spid="56327" grpId="1"/>
      <p:bldP spid="56326" grpId="0"/>
      <p:bldP spid="56326" grpId="1"/>
      <p:bldP spid="56330" grpId="0"/>
      <p:bldP spid="56330" grpId="1"/>
      <p:bldP spid="56321" grpId="0" bldLvl="0" animBg="1"/>
      <p:bldP spid="56321" grpId="1" animBg="1"/>
      <p:bldP spid="53256" grpId="0"/>
      <p:bldP spid="53256" grpId="1"/>
      <p:bldP spid="56328" grpId="0"/>
      <p:bldP spid="56328" grpId="1"/>
      <p:bldP spid="2" grpId="0"/>
      <p:bldP spid="2" grpId="1"/>
      <p:bldP spid="56332" grpId="0" animBg="1"/>
      <p:bldP spid="5633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AutoShape 5"/>
          <p:cNvSpPr/>
          <p:nvPr/>
        </p:nvSpPr>
        <p:spPr>
          <a:xfrm>
            <a:off x="844550" y="3203575"/>
            <a:ext cx="7270750" cy="417513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7" name="文本框 1"/>
          <p:cNvSpPr txBox="1"/>
          <p:nvPr/>
        </p:nvSpPr>
        <p:spPr>
          <a:xfrm>
            <a:off x="844550" y="3201988"/>
            <a:ext cx="72977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【例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4-9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】用双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选一数据选择器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74HC153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实现例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2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的水泵控制电路。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cs typeface="Comic Sans MS" panose="030F0702030302020204" pitchFamily="2" charset="0"/>
            </a:endParaRPr>
          </a:p>
        </p:txBody>
      </p:sp>
      <p:sp>
        <p:nvSpPr>
          <p:cNvPr id="57347" name="文本框 1"/>
          <p:cNvSpPr txBox="1"/>
          <p:nvPr/>
        </p:nvSpPr>
        <p:spPr>
          <a:xfrm>
            <a:off x="773102" y="574675"/>
            <a:ext cx="5825500" cy="3987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noProof="1" dirty="0">
                <a:solidFill>
                  <a:srgbClr val="FF0000"/>
                </a:soli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◆</a:t>
            </a:r>
            <a:r>
              <a:rPr lang="zh-CN" altLang="en-US" sz="2000" noProof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en-US" sz="2000" noProof="1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三变量逻辑函数还可以用</a:t>
            </a:r>
            <a:r>
              <a:rPr lang="en-US" altLang="zh-CN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4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选一数据选择器实现</a:t>
            </a:r>
            <a:endParaRPr lang="zh-CN" altLang="en-US" sz="20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348" name="文本框 99"/>
          <p:cNvSpPr txBox="1"/>
          <p:nvPr/>
        </p:nvSpPr>
        <p:spPr>
          <a:xfrm>
            <a:off x="844550" y="942975"/>
            <a:ext cx="7640638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选一数据选择器的标准函数式</a:t>
            </a:r>
            <a:endParaRPr lang="en-US" altLang="zh-CN" i="1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 Y =D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endParaRPr lang="en-US" altLang="zh-CN" b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   = 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b="0" i="1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="0" baseline="-2500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zh-CN" b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将三变量逻辑函数式与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选一数据选择器的标准函数式进行对比可知，实现时应将三变量逻辑函数中的两个变量看作地址，另一个变量看作数据。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7349" name="文本框 6"/>
          <p:cNvSpPr txBox="1"/>
          <p:nvPr/>
        </p:nvSpPr>
        <p:spPr>
          <a:xfrm>
            <a:off x="1052513" y="3768725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设计过程：</a:t>
            </a:r>
            <a:endParaRPr lang="zh-CN" altLang="zh-CN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7350" name="对象 -2147482360"/>
          <p:cNvGraphicFramePr>
            <a:graphicFrameLocks noChangeAspect="1"/>
          </p:cNvGraphicFramePr>
          <p:nvPr/>
        </p:nvGraphicFramePr>
        <p:xfrm>
          <a:off x="1860550" y="4627563"/>
          <a:ext cx="18478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1" imgW="1104900" imgH="457200" progId="Equation.DSMT4">
                  <p:embed/>
                </p:oleObj>
              </mc:Choice>
              <mc:Fallback>
                <p:oleObj name="" r:id="rId1" imgW="1104900" imgH="457200" progId="Equation.DSMT4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60550" y="4627563"/>
                        <a:ext cx="1847850" cy="776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文本框 7"/>
          <p:cNvSpPr txBox="1"/>
          <p:nvPr/>
        </p:nvSpPr>
        <p:spPr>
          <a:xfrm>
            <a:off x="1109663" y="5313363"/>
            <a:ext cx="7373937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将函数式中B、A看作地址，分别对应于4选一数据选择器的A</a:t>
            </a:r>
            <a:r>
              <a:rPr lang="zh-CN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和A</a:t>
            </a:r>
            <a:r>
              <a:rPr lang="zh-CN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，C看作数据，整理得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352" name="文本框 12"/>
          <p:cNvSpPr txBox="1"/>
          <p:nvPr/>
        </p:nvSpPr>
        <p:spPr>
          <a:xfrm>
            <a:off x="1233488" y="4194175"/>
            <a:ext cx="39814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水泵控制电路的逻辑函数表达式为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/>
      <p:bldP spid="57347" grpId="1"/>
      <p:bldP spid="57348" grpId="0"/>
      <p:bldP spid="57348" grpId="1"/>
      <p:bldP spid="57345" grpId="0" bldLvl="0" animBg="1"/>
      <p:bldP spid="57345" grpId="1" animBg="1"/>
      <p:bldP spid="53257" grpId="0"/>
      <p:bldP spid="53257" grpId="1"/>
      <p:bldP spid="57349" grpId="0"/>
      <p:bldP spid="57349" grpId="1"/>
      <p:bldP spid="57352" grpId="0"/>
      <p:bldP spid="57352" grpId="1"/>
      <p:bldP spid="57351" grpId="0"/>
      <p:bldP spid="5735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8369" name="对象 -2147482357"/>
          <p:cNvGraphicFramePr/>
          <p:nvPr/>
        </p:nvGraphicFramePr>
        <p:xfrm>
          <a:off x="5218113" y="673100"/>
          <a:ext cx="3371850" cy="299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" imgW="3365500" imgH="2768600" progId="Visio.Drawing.11">
                  <p:embed/>
                </p:oleObj>
              </mc:Choice>
              <mc:Fallback>
                <p:oleObj name="" r:id="rId1" imgW="3365500" imgH="2768600" progId="Visio.Drawing.11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18113" y="673100"/>
                        <a:ext cx="3371850" cy="299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0" name="文本框 9"/>
          <p:cNvSpPr txBox="1"/>
          <p:nvPr/>
        </p:nvSpPr>
        <p:spPr>
          <a:xfrm>
            <a:off x="819150" y="1531938"/>
            <a:ext cx="3716338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用74HC153实现时，与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选一函数表达式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Y=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+D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zh-CN">
              <a:solidFill>
                <a:srgbClr val="0070C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进行对比，得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58371" name="对象 -2147482358"/>
          <p:cNvGraphicFramePr>
            <a:graphicFrameLocks noChangeAspect="1"/>
          </p:cNvGraphicFramePr>
          <p:nvPr/>
        </p:nvGraphicFramePr>
        <p:xfrm>
          <a:off x="1325563" y="2965450"/>
          <a:ext cx="30972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3" imgW="2159000" imgH="482600" progId="Equation.3">
                  <p:embed/>
                </p:oleObj>
              </mc:Choice>
              <mc:Fallback>
                <p:oleObj name="" r:id="rId3" imgW="2159000" imgH="48260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5563" y="2965450"/>
                        <a:ext cx="3097212" cy="696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2" name="文本框 102"/>
          <p:cNvSpPr txBox="1"/>
          <p:nvPr/>
        </p:nvSpPr>
        <p:spPr>
          <a:xfrm>
            <a:off x="863600" y="3662363"/>
            <a:ext cx="7850188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zh-CN" altLang="zh-CN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总结：</a:t>
            </a:r>
            <a:r>
              <a:rPr lang="zh-CN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从应用的角度讲，用</a:t>
            </a:r>
            <a:r>
              <a:rPr lang="en-US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i="1" baseline="30000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选一数据选择器可以实现</a:t>
            </a:r>
            <a:r>
              <a:rPr lang="en-US" altLang="zh-CN" i="1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</a:t>
            </a:r>
            <a:r>
              <a:rPr lang="zh-CN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变量及以下的逻辑函数，即</a:t>
            </a:r>
            <a:r>
              <a:rPr lang="en-US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选一数据选择器可以实现</a:t>
            </a:r>
            <a:r>
              <a:rPr lang="en-US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变量及以下的逻辑函数，</a:t>
            </a:r>
            <a:r>
              <a:rPr lang="en-US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r>
              <a:rPr lang="zh-CN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选一的数据选择器可以实现</a:t>
            </a:r>
            <a:r>
              <a:rPr lang="en-US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solidFill>
                  <a:srgbClr val="0D0D0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变量及以下的逻辑函数。</a:t>
            </a:r>
            <a:endParaRPr lang="zh-CN" altLang="zh-CN">
              <a:solidFill>
                <a:srgbClr val="0D0D0D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8373" name="对象 -2147482359"/>
          <p:cNvGraphicFramePr>
            <a:graphicFrameLocks noChangeAspect="1"/>
          </p:cNvGraphicFramePr>
          <p:nvPr/>
        </p:nvGraphicFramePr>
        <p:xfrm>
          <a:off x="1141095" y="817563"/>
          <a:ext cx="332263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5" imgW="2247900" imgH="482600" progId="Equation.DSMT4">
                  <p:embed/>
                </p:oleObj>
              </mc:Choice>
              <mc:Fallback>
                <p:oleObj name="" r:id="rId5" imgW="2247900" imgH="482600" progId="Equation.DSMT4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1095" y="817563"/>
                        <a:ext cx="3322638" cy="71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6" name="右箭头 1"/>
          <p:cNvSpPr/>
          <p:nvPr/>
        </p:nvSpPr>
        <p:spPr>
          <a:xfrm>
            <a:off x="4854575" y="2000250"/>
            <a:ext cx="363538" cy="231775"/>
          </a:xfrm>
          <a:prstGeom prst="rightArrow">
            <a:avLst>
              <a:gd name="adj1" fmla="val 50000"/>
              <a:gd name="adj2" fmla="val 50111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99"/>
          <p:cNvSpPr txBox="1"/>
          <p:nvPr/>
        </p:nvSpPr>
        <p:spPr>
          <a:xfrm>
            <a:off x="863600" y="5322888"/>
            <a:ext cx="813752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4-10. 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选一数据选择器实现三个开关控制一个灯的逻辑电路，画出设计图。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4-11. 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选一数据选择器实现三个开关控制一个灯的逻辑电路，画出设计图。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9644" y="5000620"/>
            <a:ext cx="20205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noProof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sz="240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/>
      <p:bldP spid="58370" grpId="1"/>
      <p:bldP spid="58372" grpId="0"/>
      <p:bldP spid="58372" grpId="1"/>
      <p:bldP spid="58376" grpId="0" animBg="1"/>
      <p:bldP spid="58376" grpId="1" animBg="1"/>
      <p:bldP spid="7" grpId="0"/>
      <p:bldP spid="7" grpId="1"/>
      <p:bldP spid="5" grpId="0"/>
      <p:bldP spid="5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95363" y="1536700"/>
            <a:ext cx="4430712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charset="0"/>
              </a:rPr>
              <a:t>Q1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charset="0"/>
              </a:rPr>
              <a:t>：一个译码器能够实现几个逻辑函数？</a:t>
            </a:r>
            <a:r>
              <a:rPr lang="en-US" altLang="zh-CN" sz="24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charset="0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5363" y="1951038"/>
            <a:ext cx="4891087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charset="0"/>
              </a:rPr>
              <a:t>Q2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charset="0"/>
              </a:rPr>
              <a:t>：一个数据选择器能够实现几个逻辑函数？</a:t>
            </a:r>
            <a:r>
              <a:rPr lang="en-US" altLang="zh-CN" sz="24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charset="0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Wingdings" panose="05000000000000000000" charset="0"/>
            </a:endParaRPr>
          </a:p>
        </p:txBody>
      </p:sp>
      <p:graphicFrame>
        <p:nvGraphicFramePr>
          <p:cNvPr id="40963" name="对象 -2147482382"/>
          <p:cNvGraphicFramePr>
            <a:graphicFrameLocks noChangeAspect="1"/>
          </p:cNvGraphicFramePr>
          <p:nvPr/>
        </p:nvGraphicFramePr>
        <p:xfrm>
          <a:off x="763588" y="2630488"/>
          <a:ext cx="2900362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4851400" imgH="2628900" progId="Visio.Drawing.11">
                  <p:embed/>
                </p:oleObj>
              </mc:Choice>
              <mc:Fallback>
                <p:oleObj name="" r:id="rId1" imgW="4851400" imgH="2628900" progId="Visio.Drawing.11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3588" y="2630488"/>
                        <a:ext cx="2900362" cy="2239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69" name="对象 -2147482357"/>
          <p:cNvGraphicFramePr/>
          <p:nvPr/>
        </p:nvGraphicFramePr>
        <p:xfrm>
          <a:off x="4105275" y="2519363"/>
          <a:ext cx="2281238" cy="262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3" imgW="3365500" imgH="2768600" progId="Visio.Drawing.11">
                  <p:embed/>
                </p:oleObj>
              </mc:Choice>
              <mc:Fallback>
                <p:oleObj name="" r:id="rId3" imgW="3365500" imgH="2768600" progId="Visio.Drawing.11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05275" y="2519363"/>
                        <a:ext cx="2281238" cy="2620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361"/>
          <p:cNvGraphicFramePr/>
          <p:nvPr/>
        </p:nvGraphicFramePr>
        <p:xfrm>
          <a:off x="6470650" y="3940175"/>
          <a:ext cx="2506663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5" imgW="1413510" imgH="1456055" progId="Visio.Drawing.11">
                  <p:embed/>
                </p:oleObj>
              </mc:Choice>
              <mc:Fallback>
                <p:oleObj name="" r:id="rId5" imgW="1413510" imgH="1456055" progId="Visio.Drawing.11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70650" y="3940175"/>
                        <a:ext cx="2506663" cy="2409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885811" y="1628775"/>
            <a:ext cx="1471931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ANS: n</a:t>
            </a:r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个！</a:t>
            </a:r>
            <a:endParaRPr lang="zh-CN" altLang="zh-CN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85815" y="1997710"/>
            <a:ext cx="14922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ANS: 1</a:t>
            </a:r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个！</a:t>
            </a:r>
            <a:endParaRPr lang="zh-CN" altLang="zh-CN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76319" y="3162935"/>
            <a:ext cx="436881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vs</a:t>
            </a:r>
            <a:endParaRPr lang="zh-CN" altLang="en-US" noProof="1"/>
          </a:p>
        </p:txBody>
      </p:sp>
      <p:sp>
        <p:nvSpPr>
          <p:cNvPr id="56325" name="文本框 39938"/>
          <p:cNvSpPr txBox="1"/>
          <p:nvPr/>
        </p:nvSpPr>
        <p:spPr>
          <a:xfrm>
            <a:off x="502285" y="585469"/>
            <a:ext cx="81394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ts val="0"/>
              </a:spcBef>
            </a:pPr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用译码器实现逻辑函数 </a:t>
            </a:r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vs 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用数据选择器实现逻辑函数</a:t>
            </a:r>
            <a:endParaRPr lang="zh-CN" altLang="en-US" sz="24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28813" y="1106488"/>
            <a:ext cx="1198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74HC138</a:t>
            </a:r>
            <a:endParaRPr lang="en-US" altLang="zh-CN">
              <a:solidFill>
                <a:srgbClr val="0D0D0D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5513" y="1106488"/>
            <a:ext cx="17351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74HC151/153</a:t>
            </a:r>
            <a:endParaRPr lang="en-US" altLang="zh-CN">
              <a:solidFill>
                <a:srgbClr val="0D0D0D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13" grpId="0"/>
      <p:bldP spid="13" grpId="1"/>
      <p:bldP spid="56325" grpId="0"/>
      <p:bldP spid="56325" grpId="1"/>
      <p:bldP spid="11" grpId="0"/>
      <p:bldP spid="11" grpId="1"/>
      <p:bldP spid="12" grpId="0"/>
      <p:bldP spid="12" grpId="1"/>
      <p:bldP spid="14" grpId="0"/>
      <p:bldP spid="14" grpId="1"/>
      <p:bldP spid="15" grpId="0"/>
      <p:bldP spid="15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文本框 13314"/>
          <p:cNvSpPr txBox="1"/>
          <p:nvPr/>
        </p:nvSpPr>
        <p:spPr>
          <a:xfrm>
            <a:off x="756285" y="565150"/>
            <a:ext cx="34591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 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加法器（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Adder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0418" name="矩形 62471"/>
          <p:cNvSpPr/>
          <p:nvPr/>
        </p:nvSpPr>
        <p:spPr>
          <a:xfrm>
            <a:off x="1060450" y="1600200"/>
            <a:ext cx="18557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加法器的分类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19" name="文本框 1"/>
          <p:cNvSpPr txBox="1"/>
          <p:nvPr/>
        </p:nvSpPr>
        <p:spPr>
          <a:xfrm>
            <a:off x="1060450" y="1128713"/>
            <a:ext cx="1993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什么是加法器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0" name="文本框 2"/>
          <p:cNvSpPr txBox="1"/>
          <p:nvPr/>
        </p:nvSpPr>
        <p:spPr>
          <a:xfrm>
            <a:off x="976313" y="2008188"/>
            <a:ext cx="216376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(1)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半加器的设计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60421" name="对象 -2147482354"/>
          <p:cNvGraphicFramePr/>
          <p:nvPr/>
        </p:nvGraphicFramePr>
        <p:xfrm>
          <a:off x="6573838" y="617538"/>
          <a:ext cx="206216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1866900" imgH="1016000" progId="Visio.Drawing.11">
                  <p:embed/>
                </p:oleObj>
              </mc:Choice>
              <mc:Fallback>
                <p:oleObj name="" r:id="rId1" imgW="1866900" imgH="1016000" progId="Visio.Drawing.11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73838" y="617538"/>
                        <a:ext cx="2062162" cy="1390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文本框 99"/>
          <p:cNvSpPr txBox="1"/>
          <p:nvPr/>
        </p:nvSpPr>
        <p:spPr>
          <a:xfrm>
            <a:off x="909632" y="2406650"/>
            <a:ext cx="749617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定义：</a:t>
            </a:r>
            <a:r>
              <a:rPr lang="zh-CN" altLang="zh-CN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两个一位二进制数A和B相加时，</a:t>
            </a:r>
            <a:r>
              <a:rPr lang="zh-CN" altLang="zh-CN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不考虑来自低位的进位信号，这种加法器称为半加器（Half Adder）。</a:t>
            </a:r>
            <a:endParaRPr lang="zh-CN" altLang="zh-CN" noProof="1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0423" name="文本框 1"/>
          <p:cNvSpPr txBox="1"/>
          <p:nvPr/>
        </p:nvSpPr>
        <p:spPr>
          <a:xfrm>
            <a:off x="3898900" y="2024063"/>
            <a:ext cx="17526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位：半加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全加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304925" y="4710113"/>
          <a:ext cx="2314575" cy="139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8865"/>
                <a:gridCol w="1235710"/>
              </a:tblGrid>
              <a:tr h="292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A   B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S  CO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0445" name="对象 -2147482353"/>
          <p:cNvGraphicFramePr>
            <a:graphicFrameLocks noChangeAspect="1"/>
          </p:cNvGraphicFramePr>
          <p:nvPr/>
        </p:nvGraphicFramePr>
        <p:xfrm>
          <a:off x="4835525" y="3962400"/>
          <a:ext cx="2462213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3" imgW="1422400" imgH="457200" progId="Equation.DSMT4">
                  <p:embed/>
                </p:oleObj>
              </mc:Choice>
              <mc:Fallback>
                <p:oleObj name="" r:id="rId3" imgW="1422400" imgH="457200" progId="Equation.DSMT4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35525" y="3962400"/>
                        <a:ext cx="2462213" cy="798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6" name="右箭头 3"/>
          <p:cNvSpPr/>
          <p:nvPr/>
        </p:nvSpPr>
        <p:spPr>
          <a:xfrm>
            <a:off x="4181475" y="4495800"/>
            <a:ext cx="320675" cy="214313"/>
          </a:xfrm>
          <a:prstGeom prst="rightArrow">
            <a:avLst>
              <a:gd name="adj1" fmla="val 50000"/>
              <a:gd name="adj2" fmla="val 49966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0447" name="对象 -2147482352"/>
          <p:cNvGraphicFramePr/>
          <p:nvPr/>
        </p:nvGraphicFramePr>
        <p:xfrm>
          <a:off x="4835525" y="4941888"/>
          <a:ext cx="3813175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5" imgW="2963545" imgH="882015" progId="Visio.Drawing.11">
                  <p:embed/>
                </p:oleObj>
              </mc:Choice>
              <mc:Fallback>
                <p:oleObj name="" r:id="rId5" imgW="2963545" imgH="882015" progId="Visio.Drawing.11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5525" y="4941888"/>
                        <a:ext cx="3813175" cy="1308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8" name="下箭头 5"/>
          <p:cNvSpPr/>
          <p:nvPr/>
        </p:nvSpPr>
        <p:spPr>
          <a:xfrm>
            <a:off x="6429375" y="4602163"/>
            <a:ext cx="215900" cy="274637"/>
          </a:xfrm>
          <a:prstGeom prst="downArrow">
            <a:avLst>
              <a:gd name="adj1" fmla="val 50000"/>
              <a:gd name="adj2" fmla="val 49451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49" name="文本框 4"/>
          <p:cNvSpPr txBox="1"/>
          <p:nvPr/>
        </p:nvSpPr>
        <p:spPr>
          <a:xfrm>
            <a:off x="3790950" y="1128713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zh-CN" dirty="0">
                <a:solidFill>
                  <a:srgbClr val="A6A6A6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二进制加法器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9638" y="3244850"/>
            <a:ext cx="764063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设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其加法和用S（Sum的首字母）表示，向高位产生的进位信号用CO（Carry Output）表示。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0838" y="4341813"/>
            <a:ext cx="14097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半加器真值表</a:t>
            </a:r>
            <a:endParaRPr lang="zh-CN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82" name="文本框 10"/>
          <p:cNvSpPr txBox="1"/>
          <p:nvPr/>
        </p:nvSpPr>
        <p:spPr>
          <a:xfrm>
            <a:off x="7233603" y="4433882"/>
            <a:ext cx="16141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半加器图形符号</a:t>
            </a:r>
            <a:endParaRPr lang="zh-CN" altLang="en-US" sz="16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8101013" y="4748213"/>
            <a:ext cx="257175" cy="26511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790950" y="1655763"/>
            <a:ext cx="603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1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22775" y="1655763"/>
            <a:ext cx="704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多位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04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04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04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04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0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6" dur="80"/>
                                        <p:tgtEl>
                                          <p:spTgt spid="614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7" dur="80"/>
                                        <p:tgtEl>
                                          <p:spTgt spid="61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80"/>
                                        <p:tgtEl>
                                          <p:spTgt spid="61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19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/>
      <p:bldP spid="60419" grpId="1"/>
      <p:bldP spid="60449" grpId="0"/>
      <p:bldP spid="60449" grpId="1"/>
      <p:bldP spid="60418" grpId="0"/>
      <p:bldP spid="60418" grpId="1"/>
      <p:bldP spid="6" grpId="0"/>
      <p:bldP spid="6" grpId="1"/>
      <p:bldP spid="7" grpId="0"/>
      <p:bldP spid="7" grpId="1"/>
      <p:bldP spid="60423" grpId="0"/>
      <p:bldP spid="60423" grpId="1"/>
      <p:bldP spid="60420" grpId="0"/>
      <p:bldP spid="60420" grpId="1"/>
      <p:bldP spid="60422" grpId="0"/>
      <p:bldP spid="60422" grpId="1"/>
      <p:bldP spid="2" grpId="0"/>
      <p:bldP spid="2" grpId="1"/>
      <p:bldP spid="3" grpId="0"/>
      <p:bldP spid="3" grpId="1"/>
      <p:bldP spid="60446" grpId="0" animBg="1"/>
      <p:bldP spid="60446" grpId="1" animBg="1"/>
      <p:bldP spid="60448" grpId="0" animBg="1"/>
      <p:bldP spid="60448" grpId="1" animBg="1"/>
      <p:bldP spid="61482" grpId="0"/>
      <p:bldP spid="6148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文本框 6"/>
          <p:cNvSpPr txBox="1"/>
          <p:nvPr/>
        </p:nvSpPr>
        <p:spPr>
          <a:xfrm>
            <a:off x="750888" y="596900"/>
            <a:ext cx="2163762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(2)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全加器的设计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42" name="文本框 99"/>
          <p:cNvSpPr txBox="1"/>
          <p:nvPr/>
        </p:nvSpPr>
        <p:spPr>
          <a:xfrm>
            <a:off x="750888" y="946150"/>
            <a:ext cx="768667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定义：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两个一位二进制数A和B相加时，如果考虑来自更位的进位信号CI（Carry Input），即实现A、B和CI三个一位数相加，则这种加法器称为全加器（Full Adder）。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962025" y="2809875"/>
          <a:ext cx="2600960" cy="231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1445"/>
                <a:gridCol w="1199515"/>
              </a:tblGrid>
              <a:tr h="3619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    A   B  CI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S   CO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1    0   0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1    0   1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1    1   0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1    1   1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1475" name="对象 -2147482351"/>
          <p:cNvGraphicFramePr>
            <a:graphicFrameLocks noChangeAspect="1"/>
          </p:cNvGraphicFramePr>
          <p:nvPr/>
        </p:nvGraphicFramePr>
        <p:xfrm>
          <a:off x="4672013" y="2333625"/>
          <a:ext cx="3629025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2463165" imgH="457200" progId="Equation.3">
                  <p:embed/>
                </p:oleObj>
              </mc:Choice>
              <mc:Fallback>
                <p:oleObj name="" r:id="rId1" imgW="2463165" imgH="4572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72013" y="2333625"/>
                        <a:ext cx="3629025" cy="677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6" name="对象 -2147482350"/>
          <p:cNvGraphicFramePr>
            <a:graphicFrameLocks noChangeAspect="1"/>
          </p:cNvGraphicFramePr>
          <p:nvPr/>
        </p:nvGraphicFramePr>
        <p:xfrm>
          <a:off x="5534025" y="3206750"/>
          <a:ext cx="222408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3" imgW="1435100" imgH="457200" progId="Equation.3">
                  <p:embed/>
                </p:oleObj>
              </mc:Choice>
              <mc:Fallback>
                <p:oleObj name="" r:id="rId3" imgW="1435100" imgH="45720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34025" y="3206750"/>
                        <a:ext cx="2224088" cy="700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7" name="对象 -2147482349"/>
          <p:cNvGraphicFramePr/>
          <p:nvPr/>
        </p:nvGraphicFramePr>
        <p:xfrm>
          <a:off x="3830638" y="4276725"/>
          <a:ext cx="3167062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5" imgW="2334895" imgH="1410335" progId="Visio.Drawing.11">
                  <p:embed/>
                </p:oleObj>
              </mc:Choice>
              <mc:Fallback>
                <p:oleObj name="" r:id="rId5" imgW="2334895" imgH="1410335" progId="Visio.Drawing.11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0638" y="4276725"/>
                        <a:ext cx="3167062" cy="186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8" name="对象 1073742885"/>
          <p:cNvGraphicFramePr/>
          <p:nvPr/>
        </p:nvGraphicFramePr>
        <p:xfrm>
          <a:off x="7151688" y="4613275"/>
          <a:ext cx="1839912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7" imgW="1403985" imgH="832485" progId="Visio.Drawing.11">
                  <p:embed/>
                </p:oleObj>
              </mc:Choice>
              <mc:Fallback>
                <p:oleObj name="" r:id="rId7" imgW="1403985" imgH="832485" progId="Visio.Drawing.11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1688" y="4613275"/>
                        <a:ext cx="1839912" cy="1255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9" name="右箭头 3"/>
          <p:cNvSpPr/>
          <p:nvPr/>
        </p:nvSpPr>
        <p:spPr>
          <a:xfrm>
            <a:off x="4124325" y="2552700"/>
            <a:ext cx="401638" cy="238125"/>
          </a:xfrm>
          <a:prstGeom prst="rightArrow">
            <a:avLst>
              <a:gd name="adj1" fmla="val 50000"/>
              <a:gd name="adj2" fmla="val 50115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80" name="右箭头 3"/>
          <p:cNvSpPr/>
          <p:nvPr/>
        </p:nvSpPr>
        <p:spPr>
          <a:xfrm>
            <a:off x="4951413" y="3413125"/>
            <a:ext cx="401637" cy="220663"/>
          </a:xfrm>
          <a:prstGeom prst="rightArrow">
            <a:avLst>
              <a:gd name="adj1" fmla="val 50000"/>
              <a:gd name="adj2" fmla="val 50045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82" name="文本框 10"/>
          <p:cNvSpPr txBox="1"/>
          <p:nvPr/>
        </p:nvSpPr>
        <p:spPr>
          <a:xfrm>
            <a:off x="7264400" y="5935663"/>
            <a:ext cx="1614488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1600" dirty="0">
                <a:solidFill>
                  <a:srgbClr val="009AD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全加器图形符号</a:t>
            </a:r>
            <a:endParaRPr lang="zh-CN" altLang="en-US" sz="1600" dirty="0">
              <a:solidFill>
                <a:srgbClr val="009AD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52550" y="2355850"/>
            <a:ext cx="1409700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全加器真值表</a:t>
            </a:r>
            <a:endParaRPr lang="zh-CN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448" name="下箭头 5"/>
          <p:cNvSpPr/>
          <p:nvPr/>
        </p:nvSpPr>
        <p:spPr>
          <a:xfrm>
            <a:off x="5724525" y="4002088"/>
            <a:ext cx="215900" cy="274637"/>
          </a:xfrm>
          <a:prstGeom prst="downArrow">
            <a:avLst>
              <a:gd name="adj1" fmla="val 50000"/>
              <a:gd name="adj2" fmla="val 49451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5" name="文本框 68612"/>
          <p:cNvSpPr txBox="1"/>
          <p:nvPr/>
        </p:nvSpPr>
        <p:spPr>
          <a:xfrm>
            <a:off x="1163320" y="5567674"/>
            <a:ext cx="2198688" cy="368300"/>
          </a:xfrm>
          <a:prstGeom prst="rect">
            <a:avLst/>
          </a:prstGeom>
          <a:noFill/>
          <a:ln w="12700" cap="flat" cmpd="sng">
            <a:solidFill>
              <a:srgbClr val="009AD0"/>
            </a:solidFill>
            <a:prstDash val="dashDot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noProof="1" dirty="0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双全加器</a:t>
            </a:r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74LS183</a:t>
            </a:r>
            <a:endParaRPr lang="en-US" altLang="zh-CN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14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14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14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charRg st="0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1442">
                                            <p:txEl>
                                              <p:charRg st="0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0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614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61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61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1" grpId="0"/>
      <p:bldP spid="61441" grpId="1"/>
      <p:bldP spid="2" grpId="0"/>
      <p:bldP spid="2" grpId="1"/>
      <p:bldP spid="61479" grpId="0" animBg="1"/>
      <p:bldP spid="61479" grpId="1" animBg="1"/>
      <p:bldP spid="61480" grpId="0" animBg="1"/>
      <p:bldP spid="61480" grpId="1" animBg="1"/>
      <p:bldP spid="60448" grpId="0" animBg="1"/>
      <p:bldP spid="60448" grpId="1" animBg="1"/>
      <p:bldP spid="61482" grpId="0"/>
      <p:bldP spid="61482" grpId="1"/>
      <p:bldP spid="64515" grpId="0" animBg="1"/>
      <p:bldP spid="6451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文本框 6"/>
          <p:cNvSpPr txBox="1"/>
          <p:nvPr/>
        </p:nvSpPr>
        <p:spPr>
          <a:xfrm>
            <a:off x="752475" y="593725"/>
            <a:ext cx="26749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(3)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多位加法器的设计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62466" name="对象 -2147482354"/>
          <p:cNvGraphicFramePr/>
          <p:nvPr/>
        </p:nvGraphicFramePr>
        <p:xfrm>
          <a:off x="6853238" y="593725"/>
          <a:ext cx="1982787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" imgW="1866900" imgH="1016000" progId="Visio.Drawing.11">
                  <p:embed/>
                </p:oleObj>
              </mc:Choice>
              <mc:Fallback>
                <p:oleObj name="" r:id="rId1" imgW="1866900" imgH="1016000" progId="Visio.Drawing.11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53238" y="593725"/>
                        <a:ext cx="1982787" cy="1147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对象 -2147482348"/>
          <p:cNvGraphicFramePr/>
          <p:nvPr/>
        </p:nvGraphicFramePr>
        <p:xfrm>
          <a:off x="1079500" y="1835150"/>
          <a:ext cx="6896100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3" imgW="6743700" imgH="2082800" progId="Visio.Drawing.11">
                  <p:embed/>
                </p:oleObj>
              </mc:Choice>
              <mc:Fallback>
                <p:oleObj name="" r:id="rId3" imgW="6743700" imgH="2082800" progId="Visio.Drawing.11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9500" y="1835150"/>
                        <a:ext cx="6896100" cy="203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文本框 10"/>
          <p:cNvSpPr txBox="1"/>
          <p:nvPr/>
        </p:nvSpPr>
        <p:spPr>
          <a:xfrm>
            <a:off x="3172460" y="3964300"/>
            <a:ext cx="317817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串行进位（</a:t>
            </a:r>
            <a:r>
              <a:rPr lang="en-US" altLang="zh-CN" sz="16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ripple carry</a:t>
            </a:r>
            <a:r>
              <a:rPr lang="zh-CN" altLang="en-US" sz="16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）全加器</a:t>
            </a:r>
            <a:endParaRPr lang="zh-CN" altLang="en-US" sz="16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  <a:sym typeface="宋体" panose="02010600030101010101" pitchFamily="2" charset="-122"/>
            </a:endParaRPr>
          </a:p>
        </p:txBody>
      </p:sp>
      <p:sp>
        <p:nvSpPr>
          <p:cNvPr id="62469" name="文本框 3"/>
          <p:cNvSpPr txBox="1"/>
          <p:nvPr/>
        </p:nvSpPr>
        <p:spPr>
          <a:xfrm>
            <a:off x="1316038" y="4433888"/>
            <a:ext cx="4779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特点：</a:t>
            </a:r>
            <a:r>
              <a:rPr lang="zh-CN" altLang="en-US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进位信号是从低位向高位逐级传递的。</a:t>
            </a:r>
            <a:endParaRPr lang="zh-CN" altLang="en-US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470" name="文本框 4"/>
          <p:cNvSpPr txBox="1"/>
          <p:nvPr/>
        </p:nvSpPr>
        <p:spPr>
          <a:xfrm>
            <a:off x="1316349" y="5255894"/>
            <a:ext cx="6889750" cy="92201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改进思路：</a:t>
            </a:r>
            <a:r>
              <a:rPr lang="zh-CN" altLang="en-US" noProof="1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预先将每级加法所需要的进位信号计算出来，然后各级可以同时进行相加。</a:t>
            </a:r>
            <a:endParaRPr lang="zh-CN" altLang="en-US" noProof="1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471" name="文本框 66563"/>
          <p:cNvSpPr txBox="1"/>
          <p:nvPr/>
        </p:nvSpPr>
        <p:spPr>
          <a:xfrm>
            <a:off x="1316350" y="4887594"/>
            <a:ext cx="38900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分析</a:t>
            </a:r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r>
              <a:rPr lang="en-US" altLang="zh-CN" noProof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串行进位加法器的优点和缺点</a:t>
            </a:r>
            <a:endParaRPr lang="en-US" altLang="zh-CN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2" name="文本框 10"/>
          <p:cNvSpPr txBox="1"/>
          <p:nvPr/>
        </p:nvSpPr>
        <p:spPr>
          <a:xfrm>
            <a:off x="1079500" y="1071563"/>
            <a:ext cx="26812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example: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设计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位全加器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矩形 57349"/>
          <p:cNvSpPr/>
          <p:nvPr/>
        </p:nvSpPr>
        <p:spPr>
          <a:xfrm>
            <a:off x="5837238" y="3225800"/>
            <a:ext cx="309562" cy="4064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57349"/>
          <p:cNvSpPr/>
          <p:nvPr/>
        </p:nvSpPr>
        <p:spPr>
          <a:xfrm>
            <a:off x="4143375" y="3225800"/>
            <a:ext cx="309563" cy="4064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57349"/>
          <p:cNvSpPr/>
          <p:nvPr/>
        </p:nvSpPr>
        <p:spPr>
          <a:xfrm>
            <a:off x="2614613" y="3225800"/>
            <a:ext cx="309562" cy="4064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57349"/>
          <p:cNvSpPr/>
          <p:nvPr/>
        </p:nvSpPr>
        <p:spPr>
          <a:xfrm>
            <a:off x="1455738" y="1997075"/>
            <a:ext cx="309562" cy="3968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24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24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5" grpId="0"/>
      <p:bldP spid="62465" grpId="1"/>
      <p:bldP spid="62472" grpId="0"/>
      <p:bldP spid="62472" grpId="1"/>
      <p:bldP spid="62468" grpId="0"/>
      <p:bldP spid="62468" grpId="1"/>
      <p:bldP spid="62469" grpId="0"/>
      <p:bldP spid="62469" grpId="1"/>
      <p:bldP spid="62471" grpId="0"/>
      <p:bldP spid="62471" grpId="1"/>
      <p:bldP spid="62470" grpId="0"/>
      <p:bldP spid="62470" grpId="1"/>
      <p:bldP spid="4" grpId="0" bldLvl="0" animBg="1"/>
      <p:bldP spid="4" grpId="1" animBg="1"/>
      <p:bldP spid="2" grpId="0" bldLvl="0" animBg="1"/>
      <p:bldP spid="2" grpId="1" animBg="1"/>
      <p:bldP spid="3" grpId="0" bldLvl="0" animBg="1"/>
      <p:bldP spid="3" grpId="1" animBg="1"/>
      <p:bldP spid="5" grpId="0" bldLvl="0" animBg="1"/>
      <p:bldP spid="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3489" name="对象 -2147482350"/>
          <p:cNvGraphicFramePr>
            <a:graphicFrameLocks noChangeAspect="1"/>
          </p:cNvGraphicFramePr>
          <p:nvPr/>
        </p:nvGraphicFramePr>
        <p:xfrm>
          <a:off x="1939925" y="2913063"/>
          <a:ext cx="222726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" imgW="1435100" imgH="457200" progId="Equation.3">
                  <p:embed/>
                </p:oleObj>
              </mc:Choice>
              <mc:Fallback>
                <p:oleObj name="" r:id="rId1" imgW="1435100" imgH="457200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39925" y="2913063"/>
                        <a:ext cx="2227263" cy="701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0" name="对象 -2147482347"/>
          <p:cNvGraphicFramePr>
            <a:graphicFrameLocks noChangeAspect="1"/>
          </p:cNvGraphicFramePr>
          <p:nvPr/>
        </p:nvGraphicFramePr>
        <p:xfrm>
          <a:off x="1882775" y="3846513"/>
          <a:ext cx="6081713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3" imgW="3962400" imgH="1397000" progId="Equation.3">
                  <p:embed/>
                </p:oleObj>
              </mc:Choice>
              <mc:Fallback>
                <p:oleObj name="" r:id="rId3" imgW="3962400" imgH="13970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2775" y="3846513"/>
                        <a:ext cx="6081713" cy="214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右箭头 3"/>
          <p:cNvSpPr/>
          <p:nvPr/>
        </p:nvSpPr>
        <p:spPr>
          <a:xfrm>
            <a:off x="1203325" y="4816475"/>
            <a:ext cx="363538" cy="203200"/>
          </a:xfrm>
          <a:prstGeom prst="rightArrow">
            <a:avLst>
              <a:gd name="adj1" fmla="val 50000"/>
              <a:gd name="adj2" fmla="val 50201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3492" name="对象 -2147482348"/>
          <p:cNvGraphicFramePr/>
          <p:nvPr/>
        </p:nvGraphicFramePr>
        <p:xfrm>
          <a:off x="1066800" y="549275"/>
          <a:ext cx="7010400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5" imgW="6743700" imgH="2082800" progId="Visio.Drawing.11">
                  <p:embed/>
                </p:oleObj>
              </mc:Choice>
              <mc:Fallback>
                <p:oleObj name="" r:id="rId5" imgW="6743700" imgH="2082800" progId="Visio.Drawing.11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800" y="549275"/>
                        <a:ext cx="7010400" cy="1985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3" name="乘号 7"/>
          <p:cNvSpPr/>
          <p:nvPr/>
        </p:nvSpPr>
        <p:spPr>
          <a:xfrm>
            <a:off x="6248400" y="644525"/>
            <a:ext cx="438150" cy="668338"/>
          </a:xfrm>
          <a:custGeom>
            <a:avLst/>
            <a:gdLst/>
            <a:ahLst/>
            <a:cxnLst>
              <a:cxn ang="10800000">
                <a:pos x="105385" y="160289"/>
              </a:cxn>
              <a:cxn ang="16200000">
                <a:pos x="333399" y="160289"/>
              </a:cxn>
              <a:cxn ang="0">
                <a:pos x="333399" y="507095"/>
              </a:cxn>
              <a:cxn ang="5400000">
                <a:pos x="105385" y="507095"/>
              </a:cxn>
            </a:cxnLst>
            <a:pathLst>
              <a:path w="438785" h="667385">
                <a:moveTo>
                  <a:pt x="62268" y="188637"/>
                </a:moveTo>
                <a:lnTo>
                  <a:pt x="148502" y="131941"/>
                </a:lnTo>
                <a:lnTo>
                  <a:pt x="219392" y="239764"/>
                </a:lnTo>
                <a:lnTo>
                  <a:pt x="290282" y="131941"/>
                </a:lnTo>
                <a:lnTo>
                  <a:pt x="376516" y="188637"/>
                </a:lnTo>
                <a:lnTo>
                  <a:pt x="281147" y="333692"/>
                </a:lnTo>
                <a:lnTo>
                  <a:pt x="376516" y="478747"/>
                </a:lnTo>
                <a:lnTo>
                  <a:pt x="290282" y="535443"/>
                </a:lnTo>
                <a:lnTo>
                  <a:pt x="219392" y="427620"/>
                </a:lnTo>
                <a:lnTo>
                  <a:pt x="148502" y="535443"/>
                </a:lnTo>
                <a:lnTo>
                  <a:pt x="62268" y="478747"/>
                </a:lnTo>
                <a:lnTo>
                  <a:pt x="157637" y="333692"/>
                </a:lnTo>
                <a:close/>
              </a:path>
            </a:pathLst>
          </a:cu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494" name="乘号 8"/>
          <p:cNvSpPr/>
          <p:nvPr/>
        </p:nvSpPr>
        <p:spPr>
          <a:xfrm>
            <a:off x="4598988" y="644525"/>
            <a:ext cx="439737" cy="668338"/>
          </a:xfrm>
          <a:custGeom>
            <a:avLst/>
            <a:gdLst/>
            <a:ahLst/>
            <a:cxnLst>
              <a:cxn ang="10800000">
                <a:pos x="105385" y="160289"/>
              </a:cxn>
              <a:cxn ang="16200000">
                <a:pos x="333399" y="160289"/>
              </a:cxn>
              <a:cxn ang="0">
                <a:pos x="333399" y="507095"/>
              </a:cxn>
              <a:cxn ang="5400000">
                <a:pos x="105385" y="507095"/>
              </a:cxn>
            </a:cxnLst>
            <a:pathLst>
              <a:path w="438785" h="667385">
                <a:moveTo>
                  <a:pt x="62268" y="188637"/>
                </a:moveTo>
                <a:lnTo>
                  <a:pt x="148502" y="131941"/>
                </a:lnTo>
                <a:lnTo>
                  <a:pt x="219392" y="239764"/>
                </a:lnTo>
                <a:lnTo>
                  <a:pt x="290282" y="131941"/>
                </a:lnTo>
                <a:lnTo>
                  <a:pt x="376516" y="188637"/>
                </a:lnTo>
                <a:lnTo>
                  <a:pt x="281147" y="333692"/>
                </a:lnTo>
                <a:lnTo>
                  <a:pt x="376516" y="478747"/>
                </a:lnTo>
                <a:lnTo>
                  <a:pt x="290282" y="535443"/>
                </a:lnTo>
                <a:lnTo>
                  <a:pt x="219392" y="427620"/>
                </a:lnTo>
                <a:lnTo>
                  <a:pt x="148502" y="535443"/>
                </a:lnTo>
                <a:lnTo>
                  <a:pt x="62268" y="478747"/>
                </a:lnTo>
                <a:lnTo>
                  <a:pt x="157637" y="333692"/>
                </a:lnTo>
                <a:close/>
              </a:path>
            </a:pathLst>
          </a:cu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495" name="乘号 9"/>
          <p:cNvSpPr/>
          <p:nvPr/>
        </p:nvSpPr>
        <p:spPr>
          <a:xfrm>
            <a:off x="3013075" y="644525"/>
            <a:ext cx="438150" cy="668338"/>
          </a:xfrm>
          <a:custGeom>
            <a:avLst/>
            <a:gdLst/>
            <a:ahLst/>
            <a:cxnLst>
              <a:cxn ang="10800000">
                <a:pos x="105385" y="160289"/>
              </a:cxn>
              <a:cxn ang="16200000">
                <a:pos x="333399" y="160289"/>
              </a:cxn>
              <a:cxn ang="0">
                <a:pos x="333399" y="507095"/>
              </a:cxn>
              <a:cxn ang="5400000">
                <a:pos x="105385" y="507095"/>
              </a:cxn>
            </a:cxnLst>
            <a:pathLst>
              <a:path w="438785" h="667385">
                <a:moveTo>
                  <a:pt x="62268" y="188637"/>
                </a:moveTo>
                <a:lnTo>
                  <a:pt x="148502" y="131941"/>
                </a:lnTo>
                <a:lnTo>
                  <a:pt x="219392" y="239764"/>
                </a:lnTo>
                <a:lnTo>
                  <a:pt x="290282" y="131941"/>
                </a:lnTo>
                <a:lnTo>
                  <a:pt x="376516" y="188637"/>
                </a:lnTo>
                <a:lnTo>
                  <a:pt x="281147" y="333692"/>
                </a:lnTo>
                <a:lnTo>
                  <a:pt x="376516" y="478747"/>
                </a:lnTo>
                <a:lnTo>
                  <a:pt x="290282" y="535443"/>
                </a:lnTo>
                <a:lnTo>
                  <a:pt x="219392" y="427620"/>
                </a:lnTo>
                <a:lnTo>
                  <a:pt x="148502" y="535443"/>
                </a:lnTo>
                <a:lnTo>
                  <a:pt x="62268" y="478747"/>
                </a:lnTo>
                <a:lnTo>
                  <a:pt x="157637" y="333692"/>
                </a:lnTo>
                <a:close/>
              </a:path>
            </a:pathLst>
          </a:cu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3496" name="乘号 10"/>
          <p:cNvSpPr/>
          <p:nvPr/>
        </p:nvSpPr>
        <p:spPr>
          <a:xfrm>
            <a:off x="1566863" y="644525"/>
            <a:ext cx="439737" cy="668338"/>
          </a:xfrm>
          <a:custGeom>
            <a:avLst/>
            <a:gdLst/>
            <a:ahLst/>
            <a:cxnLst>
              <a:cxn ang="10800000">
                <a:pos x="105385" y="160289"/>
              </a:cxn>
              <a:cxn ang="16200000">
                <a:pos x="333399" y="160289"/>
              </a:cxn>
              <a:cxn ang="0">
                <a:pos x="333399" y="507095"/>
              </a:cxn>
              <a:cxn ang="5400000">
                <a:pos x="105385" y="507095"/>
              </a:cxn>
            </a:cxnLst>
            <a:pathLst>
              <a:path w="438785" h="667385">
                <a:moveTo>
                  <a:pt x="62268" y="188637"/>
                </a:moveTo>
                <a:lnTo>
                  <a:pt x="148502" y="131941"/>
                </a:lnTo>
                <a:lnTo>
                  <a:pt x="219392" y="239764"/>
                </a:lnTo>
                <a:lnTo>
                  <a:pt x="290282" y="131941"/>
                </a:lnTo>
                <a:lnTo>
                  <a:pt x="376516" y="188637"/>
                </a:lnTo>
                <a:lnTo>
                  <a:pt x="281147" y="333692"/>
                </a:lnTo>
                <a:lnTo>
                  <a:pt x="376516" y="478747"/>
                </a:lnTo>
                <a:lnTo>
                  <a:pt x="290282" y="535443"/>
                </a:lnTo>
                <a:lnTo>
                  <a:pt x="219392" y="427620"/>
                </a:lnTo>
                <a:lnTo>
                  <a:pt x="148502" y="535443"/>
                </a:lnTo>
                <a:lnTo>
                  <a:pt x="62268" y="478747"/>
                </a:lnTo>
                <a:lnTo>
                  <a:pt x="157637" y="333692"/>
                </a:lnTo>
                <a:close/>
              </a:path>
            </a:pathLst>
          </a:cu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38724" y="3079115"/>
            <a:ext cx="3104507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超前进位</a:t>
            </a: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:carry look-ahead</a:t>
            </a:r>
            <a:endParaRPr lang="en-US" altLang="zh-CN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 animBg="1"/>
      <p:bldP spid="63493" grpId="1" animBg="1"/>
      <p:bldP spid="63494" grpId="0" animBg="1"/>
      <p:bldP spid="63494" grpId="1" animBg="1"/>
      <p:bldP spid="63495" grpId="0" animBg="1"/>
      <p:bldP spid="63495" grpId="1" animBg="1"/>
      <p:bldP spid="63496" grpId="0" animBg="1"/>
      <p:bldP spid="63496" grpId="1" animBg="1"/>
      <p:bldP spid="2" grpId="0"/>
      <p:bldP spid="2" grpId="1"/>
      <p:bldP spid="63491" grpId="0" animBg="1"/>
      <p:bldP spid="6349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文本框 8193"/>
          <p:cNvSpPr txBox="1"/>
          <p:nvPr/>
        </p:nvSpPr>
        <p:spPr>
          <a:xfrm>
            <a:off x="608013" y="596900"/>
            <a:ext cx="35004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◆ 组合电路的一般模型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194" name="对象 -2147482418"/>
          <p:cNvGraphicFramePr>
            <a:graphicFrameLocks noChangeAspect="1"/>
          </p:cNvGraphicFramePr>
          <p:nvPr/>
        </p:nvGraphicFramePr>
        <p:xfrm>
          <a:off x="1222375" y="1612900"/>
          <a:ext cx="4687888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636395" imgH="553720" progId="Visio.Drawing.11">
                  <p:embed/>
                </p:oleObj>
              </mc:Choice>
              <mc:Fallback>
                <p:oleObj name="" r:id="rId1" imgW="1636395" imgH="553720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22375" y="1612900"/>
                        <a:ext cx="4687888" cy="1570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对象 -2147482419"/>
          <p:cNvGraphicFramePr>
            <a:graphicFrameLocks noChangeAspect="1"/>
          </p:cNvGraphicFramePr>
          <p:nvPr/>
        </p:nvGraphicFramePr>
        <p:xfrm>
          <a:off x="2497138" y="3360738"/>
          <a:ext cx="2139950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384300" imgH="939800" progId="Equation.3">
                  <p:embed/>
                </p:oleObj>
              </mc:Choice>
              <mc:Fallback>
                <p:oleObj name="" r:id="rId3" imgW="1384300" imgH="9398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7138" y="3360738"/>
                        <a:ext cx="2139950" cy="1454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对象 2"/>
          <p:cNvGraphicFramePr/>
          <p:nvPr/>
        </p:nvGraphicFramePr>
        <p:xfrm>
          <a:off x="5969000" y="4041775"/>
          <a:ext cx="8763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876300" imgH="304800" progId="Paint.Picture">
                  <p:embed/>
                </p:oleObj>
              </mc:Choice>
              <mc:Fallback>
                <p:oleObj name="" r:id="rId5" imgW="876300" imgH="30480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9000" y="4041775"/>
                        <a:ext cx="876300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341438" y="1193800"/>
            <a:ext cx="7096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输入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92688" y="1193800"/>
            <a:ext cx="7096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输出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矩形 11270"/>
          <p:cNvSpPr/>
          <p:nvPr/>
        </p:nvSpPr>
        <p:spPr>
          <a:xfrm>
            <a:off x="1341438" y="1541463"/>
            <a:ext cx="696912" cy="17716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5075238" y="1562100"/>
            <a:ext cx="696912" cy="17716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636713" y="3937000"/>
            <a:ext cx="488950" cy="301625"/>
          </a:xfrm>
          <a:prstGeom prst="rightArrow">
            <a:avLst>
              <a:gd name="adj1" fmla="val 50000"/>
              <a:gd name="adj2" fmla="val 50027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121275" y="4041775"/>
            <a:ext cx="452438" cy="250825"/>
          </a:xfrm>
          <a:prstGeom prst="rightArrow">
            <a:avLst>
              <a:gd name="adj1" fmla="val 50000"/>
              <a:gd name="adj2" fmla="val 50155"/>
            </a:avLst>
          </a:prstGeom>
          <a:gradFill rotWithShape="1">
            <a:gsLst>
              <a:gs pos="0">
                <a:srgbClr val="14CD68"/>
              </a:gs>
              <a:gs pos="100000">
                <a:srgbClr val="0B6E38"/>
              </a:gs>
            </a:gsLst>
            <a:lin ang="0"/>
            <a:tileRect/>
          </a:gradFill>
          <a:ln w="9525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949325" y="5402263"/>
          <a:ext cx="48228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7" imgW="5724525" imgH="762000" progId="Paint.Picture">
                  <p:embed/>
                </p:oleObj>
              </mc:Choice>
              <mc:Fallback>
                <p:oleObj name="" r:id="rId7" imgW="5724525" imgH="762000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9325" y="5402263"/>
                        <a:ext cx="4822825" cy="687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5911850" y="4948238"/>
          <a:ext cx="29654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9" imgW="3533775" imgH="742950" progId="Paint.Picture">
                  <p:embed/>
                </p:oleObj>
              </mc:Choice>
              <mc:Fallback>
                <p:oleObj name="" r:id="rId9" imgW="3533775" imgH="74295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11850" y="4948238"/>
                        <a:ext cx="2965450" cy="639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5984875" y="5588000"/>
          <a:ext cx="29162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1" imgW="3514725" imgH="800100" progId="Paint.Picture">
                  <p:embed/>
                </p:oleObj>
              </mc:Choice>
              <mc:Fallback>
                <p:oleObj name="" r:id="rId11" imgW="3514725" imgH="80010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84875" y="5588000"/>
                        <a:ext cx="2916238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600825" y="2889250"/>
            <a:ext cx="17859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向量表示形式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659563" y="3324225"/>
            <a:ext cx="703263" cy="68103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82625" y="4940300"/>
            <a:ext cx="8281988" cy="1296988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41438" y="4948238"/>
            <a:ext cx="25034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最简单的组合逻辑电路</a:t>
            </a:r>
            <a:endParaRPr lang="zh-CN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9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9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0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" grpId="0"/>
      <p:bldP spid="8193" grpId="1"/>
      <p:bldP spid="13" grpId="0"/>
      <p:bldP spid="13" grpId="1"/>
      <p:bldP spid="17415" grpId="0" bldLvl="0" animBg="1"/>
      <p:bldP spid="17415" grpId="1" animBg="1"/>
      <p:bldP spid="2" grpId="0"/>
      <p:bldP spid="2" grpId="1"/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  <p:bldP spid="8" grpId="0"/>
      <p:bldP spid="8" grpId="1"/>
      <p:bldP spid="15" grpId="0"/>
      <p:bldP spid="15" grpId="1"/>
      <p:bldP spid="14" grpId="0" animBg="1"/>
      <p:bldP spid="14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文本框 68610"/>
          <p:cNvSpPr txBox="1"/>
          <p:nvPr/>
        </p:nvSpPr>
        <p:spPr>
          <a:xfrm>
            <a:off x="647700" y="5611805"/>
            <a:ext cx="32750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分析：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超前进位的优点和缺点</a:t>
            </a:r>
            <a:endParaRPr lang="en-US" altLang="zh-CN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4514" name="图片 686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113" y="1643063"/>
            <a:ext cx="1236662" cy="817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文本框 68612"/>
          <p:cNvSpPr txBox="1"/>
          <p:nvPr/>
        </p:nvSpPr>
        <p:spPr>
          <a:xfrm>
            <a:off x="800100" y="625475"/>
            <a:ext cx="2198688" cy="782638"/>
          </a:xfrm>
          <a:prstGeom prst="rect">
            <a:avLst/>
          </a:prstGeom>
          <a:noFill/>
          <a:ln w="12700" cap="flat" cmpd="sng">
            <a:solidFill>
              <a:srgbClr val="009AD0"/>
            </a:solidFill>
            <a:prstDash val="dashDot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noProof="1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noProof="1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位超前进位加法器</a:t>
            </a:r>
            <a:endParaRPr lang="en-US" altLang="zh-CN" noProof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noProof="1" dirty="0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  </a:t>
            </a:r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74LS283</a:t>
            </a:r>
            <a:endParaRPr lang="en-US" altLang="zh-CN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4516" name="图片 527" descr="4-3-29"/>
          <p:cNvPicPr>
            <a:picLocks noChangeAspect="1"/>
          </p:cNvPicPr>
          <p:nvPr/>
        </p:nvPicPr>
        <p:blipFill>
          <a:blip r:embed="rId2"/>
          <a:srcRect b="4181"/>
          <a:stretch>
            <a:fillRect/>
          </a:stretch>
        </p:blipFill>
        <p:spPr>
          <a:xfrm>
            <a:off x="4500563" y="571500"/>
            <a:ext cx="4205287" cy="5713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7" name="文本框 102"/>
          <p:cNvSpPr txBox="1"/>
          <p:nvPr/>
        </p:nvSpPr>
        <p:spPr>
          <a:xfrm>
            <a:off x="739775" y="3284538"/>
            <a:ext cx="3182938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为了便于功能扩展，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74HC283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还提供了进位输入端</a:t>
            </a:r>
            <a:r>
              <a:rPr lang="en-US" altLang="zh-CN" sz="1600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CI</a:t>
            </a: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，用于连接来自更低位的进位信号。</a:t>
            </a:r>
            <a:endParaRPr lang="zh-CN" altLang="zh-CN" sz="160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0100" y="4484688"/>
            <a:ext cx="3235325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{CO,S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}</a:t>
            </a:r>
            <a:endParaRPr lang="en-US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=A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+B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+CI</a:t>
            </a:r>
            <a:endParaRPr lang="en-US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645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645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645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nimBg="1"/>
      <p:bldP spid="64515" grpId="1" animBg="1"/>
      <p:bldP spid="64517" grpId="0"/>
      <p:bldP spid="64517" grpId="1"/>
      <p:bldP spid="2" grpId="0"/>
      <p:bldP spid="2" grpId="1"/>
      <p:bldP spid="64513" grpId="0"/>
      <p:bldP spid="6451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AutoShape 5"/>
          <p:cNvSpPr/>
          <p:nvPr/>
        </p:nvSpPr>
        <p:spPr>
          <a:xfrm>
            <a:off x="615950" y="569913"/>
            <a:ext cx="5740400" cy="490537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9" name="文本框 99"/>
          <p:cNvSpPr txBox="1"/>
          <p:nvPr/>
        </p:nvSpPr>
        <p:spPr>
          <a:xfrm>
            <a:off x="717550" y="63182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【例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4-10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】将两片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74HC283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扩展成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8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位加法器。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cs typeface="Comic Sans MS" panose="030F0702030302020204" pitchFamily="2" charset="0"/>
            </a:endParaRPr>
          </a:p>
        </p:txBody>
      </p:sp>
      <p:graphicFrame>
        <p:nvGraphicFramePr>
          <p:cNvPr id="65539" name="对象 -2147482345"/>
          <p:cNvGraphicFramePr/>
          <p:nvPr/>
        </p:nvGraphicFramePr>
        <p:xfrm>
          <a:off x="1463675" y="2825750"/>
          <a:ext cx="6537325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" imgW="6629400" imgH="3327400" progId="Visio.Drawing.11">
                  <p:embed/>
                </p:oleObj>
              </mc:Choice>
              <mc:Fallback>
                <p:oleObj name="" r:id="rId1" imgW="6629400" imgH="3327400" progId="Visio.Drawing.11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3675" y="2825750"/>
                        <a:ext cx="6537325" cy="346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0" name="文本框 102"/>
          <p:cNvSpPr txBox="1"/>
          <p:nvPr/>
        </p:nvSpPr>
        <p:spPr>
          <a:xfrm>
            <a:off x="831850" y="1247775"/>
            <a:ext cx="73247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为两个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位二进制数，从高位到低位分别用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~A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en-US" altLang="zh-CN" i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~B</a:t>
            </a:r>
            <a:r>
              <a:rPr lang="en-US" altLang="zh-CN" baseline="-250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表示。</a:t>
            </a:r>
            <a:endParaRPr lang="zh-CN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5541" name="文本框 3"/>
          <p:cNvSpPr txBox="1"/>
          <p:nvPr/>
        </p:nvSpPr>
        <p:spPr>
          <a:xfrm>
            <a:off x="812800" y="1616075"/>
            <a:ext cx="736282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实现8位加法时需要将两个八位二进制数A和B拆分成高4位（A</a:t>
            </a:r>
            <a:r>
              <a:rPr lang="zh-CN" altLang="zh-CN" baseline="-250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~A</a:t>
            </a:r>
            <a:r>
              <a:rPr lang="zh-CN" altLang="zh-CN" baseline="-250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和B</a:t>
            </a:r>
            <a:r>
              <a:rPr lang="zh-CN" altLang="zh-CN" baseline="-250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~B</a:t>
            </a:r>
            <a:r>
              <a:rPr lang="zh-CN" altLang="zh-CN" baseline="-250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）和低4位（A</a:t>
            </a:r>
            <a:r>
              <a:rPr lang="zh-CN" altLang="zh-CN" baseline="-250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~A</a:t>
            </a:r>
            <a:r>
              <a:rPr lang="zh-CN" altLang="zh-CN" baseline="-250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和B</a:t>
            </a:r>
            <a:r>
              <a:rPr lang="zh-CN" altLang="zh-CN" baseline="-250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~B</a:t>
            </a:r>
            <a:r>
              <a:rPr lang="zh-CN" altLang="zh-CN" baseline="-250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）。用一片74HC283实现低4位相加，另一片实现高4位相加。</a:t>
            </a:r>
            <a:endParaRPr lang="zh-CN" altLang="zh-CN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7" grpId="0" animBg="1"/>
      <p:bldP spid="65537" grpId="1" animBg="1"/>
      <p:bldP spid="62469" grpId="0"/>
      <p:bldP spid="62469" grpId="1"/>
      <p:bldP spid="65540" grpId="0"/>
      <p:bldP spid="65540" grpId="1"/>
      <p:bldP spid="65541" grpId="0"/>
      <p:bldP spid="65541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AutoShape 5"/>
          <p:cNvSpPr/>
          <p:nvPr/>
        </p:nvSpPr>
        <p:spPr>
          <a:xfrm>
            <a:off x="789305" y="3556318"/>
            <a:ext cx="3995738" cy="922337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184" y="620389"/>
            <a:ext cx="2485391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noProof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sz="240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6563" name="文本框 99"/>
          <p:cNvSpPr txBox="1"/>
          <p:nvPr/>
        </p:nvSpPr>
        <p:spPr>
          <a:xfrm>
            <a:off x="646422" y="1021715"/>
            <a:ext cx="786765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zh-CN" b="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" panose="02010609060101010101" charset="-122"/>
                <a:cs typeface="+mn-cs"/>
              </a:rPr>
              <a:t> </a:t>
            </a:r>
            <a:r>
              <a:rPr lang="zh-CN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4-13. 如果需要12位加法器，能否用3片74HC283扩展？画出设计图。</a:t>
            </a:r>
            <a:endParaRPr lang="zh-CN" altLang="zh-CN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4-14. 如果需要16位加法器，能否用4片74HC283扩展？画出设计图。</a:t>
            </a:r>
            <a:endParaRPr lang="zh-CN" altLang="zh-CN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4-15. 4位加法器能否作为3位加法器用？与输入的3位二进制数如何连接？</a:t>
            </a:r>
            <a:endParaRPr lang="zh-CN" altLang="zh-CN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共有多少种接法？</a:t>
            </a:r>
            <a:endParaRPr lang="zh-CN" altLang="zh-CN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Comic Sans MS" panose="030F0702030302020204" pitchFamily="2" charset="0"/>
              <a:cs typeface="Comic Sans MS" panose="030F0702030302020204" pitchFamily="2" charset="0"/>
            </a:endParaRPr>
          </a:p>
        </p:txBody>
      </p:sp>
      <p:sp>
        <p:nvSpPr>
          <p:cNvPr id="66564" name="文本框 39938"/>
          <p:cNvSpPr txBox="1"/>
          <p:nvPr/>
        </p:nvSpPr>
        <p:spPr>
          <a:xfrm>
            <a:off x="717550" y="2930525"/>
            <a:ext cx="3440112" cy="39877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◆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用加法器实现代码转换</a:t>
            </a:r>
            <a:endParaRPr lang="zh-CN" altLang="en-US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4080" y="3556318"/>
            <a:ext cx="3786188" cy="9223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【例4-12】用74HC283将8421码</a:t>
            </a:r>
            <a:endParaRPr lang="zh-CN" noProof="1">
              <a:solidFill>
                <a:schemeClr val="accent3"/>
              </a:soli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转换成余3码。</a:t>
            </a:r>
            <a:endParaRPr lang="zh-CN" noProof="1">
              <a:solidFill>
                <a:schemeClr val="accent3"/>
              </a:soli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66566" name="文本框 3"/>
          <p:cNvSpPr txBox="1"/>
          <p:nvPr/>
        </p:nvSpPr>
        <p:spPr>
          <a:xfrm>
            <a:off x="789305" y="4864100"/>
            <a:ext cx="408622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8421码和余3码之间的关系为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          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余3码=8421码+0011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66567" name="对象 -2147482344"/>
          <p:cNvGraphicFramePr/>
          <p:nvPr/>
        </p:nvGraphicFramePr>
        <p:xfrm>
          <a:off x="5383213" y="3109913"/>
          <a:ext cx="3130550" cy="290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" imgW="3606800" imgH="3022600" progId="Visio.Drawing.11">
                  <p:embed/>
                </p:oleObj>
              </mc:Choice>
              <mc:Fallback>
                <p:oleObj name="" r:id="rId1" imgW="3606800" imgH="3022600" progId="Visio.Drawing.11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83213" y="3109913"/>
                        <a:ext cx="3130550" cy="2900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6563" grpId="0"/>
      <p:bldP spid="66563" grpId="1"/>
      <p:bldP spid="66564" grpId="0"/>
      <p:bldP spid="66564" grpId="1"/>
      <p:bldP spid="66561" grpId="0" bldLvl="0" animBg="1"/>
      <p:bldP spid="66561" grpId="1" animBg="1"/>
      <p:bldP spid="7" grpId="0"/>
      <p:bldP spid="7" grpId="1"/>
      <p:bldP spid="66566" grpId="0"/>
      <p:bldP spid="66566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AutoShape 5"/>
          <p:cNvSpPr/>
          <p:nvPr/>
        </p:nvSpPr>
        <p:spPr>
          <a:xfrm>
            <a:off x="759143" y="661988"/>
            <a:ext cx="5781675" cy="506412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1055" y="731838"/>
            <a:ext cx="5302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【例4-12】用74HC283将余3码转换成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8421</a:t>
            </a:r>
            <a:r>
              <a:rPr lang="zh-CN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码</a:t>
            </a:r>
            <a:r>
              <a:rPr 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。</a:t>
            </a:r>
            <a:endParaRPr lang="zh-CN" noProof="1">
              <a:solidFill>
                <a:schemeClr val="accent3"/>
              </a:solidFill>
              <a:latin typeface="Comic Sans MS" panose="030F0702030302020204" pitchFamily="2" charset="0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67587" name="文本框 3"/>
          <p:cNvSpPr txBox="1"/>
          <p:nvPr/>
        </p:nvSpPr>
        <p:spPr>
          <a:xfrm>
            <a:off x="759143" y="1266825"/>
            <a:ext cx="3986212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余3码和8421码之间的关系为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         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8421码=余3码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0011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7588" name="文本框 1"/>
          <p:cNvSpPr txBox="1"/>
          <p:nvPr/>
        </p:nvSpPr>
        <p:spPr>
          <a:xfrm>
            <a:off x="941380" y="2287580"/>
            <a:ext cx="3732220" cy="13382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zh-CN" noProof="1">
                <a:solidFill>
                  <a:srgbClr val="40404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利用补码，在忽略进位的情况下，减3和加上3的补码等效，即</a:t>
            </a:r>
            <a:endParaRPr lang="zh-CN" altLang="zh-CN" noProof="1">
              <a:solidFill>
                <a:srgbClr val="40404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noProof="1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   </a:t>
            </a:r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8421码=余3码+1101</a:t>
            </a:r>
            <a:endParaRPr lang="zh-CN" altLang="zh-CN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67589" name="对象 -2147482343"/>
          <p:cNvGraphicFramePr/>
          <p:nvPr/>
        </p:nvGraphicFramePr>
        <p:xfrm>
          <a:off x="4973638" y="1479550"/>
          <a:ext cx="3357562" cy="286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" imgW="1708785" imgH="1431925" progId="Visio.Drawing.11">
                  <p:embed/>
                </p:oleObj>
              </mc:Choice>
              <mc:Fallback>
                <p:oleObj name="" r:id="rId1" imgW="1708785" imgH="1431925" progId="Visio.Drawing.11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73638" y="1479550"/>
                        <a:ext cx="3357562" cy="2868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73756" y="4178300"/>
            <a:ext cx="2021844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noProof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sz="240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7591" name="文本框 2"/>
          <p:cNvSpPr txBox="1"/>
          <p:nvPr/>
        </p:nvSpPr>
        <p:spPr>
          <a:xfrm>
            <a:off x="873443" y="4638675"/>
            <a:ext cx="8004175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4-16. 能否用一片74HC283实现4位二进制数加/减运算？在M=0时实现加法，M=1时实现减法。画出设计图。</a:t>
            </a:r>
            <a:endParaRPr lang="zh-CN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4-17* </a:t>
            </a: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已知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X</a:t>
            </a: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是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位二进制数，能否用一片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74LS283</a:t>
            </a: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实现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Y=3X+1</a:t>
            </a: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？</a:t>
            </a:r>
            <a:endParaRPr lang="zh-CN" altLang="en-US" sz="16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bldLvl="0" animBg="1"/>
      <p:bldP spid="67585" grpId="1" animBg="1"/>
      <p:bldP spid="7" grpId="0"/>
      <p:bldP spid="7" grpId="1"/>
      <p:bldP spid="67587" grpId="0"/>
      <p:bldP spid="67587" grpId="1"/>
      <p:bldP spid="67588" grpId="0"/>
      <p:bldP spid="67588" grpId="1"/>
      <p:bldP spid="6" grpId="0"/>
      <p:bldP spid="6" grpId="1"/>
      <p:bldP spid="67591" grpId="0"/>
      <p:bldP spid="67591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文本框 71684"/>
          <p:cNvSpPr txBox="1"/>
          <p:nvPr/>
        </p:nvSpPr>
        <p:spPr>
          <a:xfrm>
            <a:off x="904875" y="1165225"/>
            <a:ext cx="2879725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仿宋_GB2312" pitchFamily="1" charset="-122"/>
                <a:cs typeface="+mn-cs"/>
                <a:sym typeface="宋体" panose="02010600030101010101" pitchFamily="2" charset="-122"/>
              </a:rPr>
              <a:t>◆  </a:t>
            </a:r>
            <a:r>
              <a:rPr lang="zh-CN" altLang="en-US" sz="20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什么是数值比较器？</a:t>
            </a:r>
            <a:endParaRPr lang="zh-CN" altLang="en-US" sz="20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0" name="文本框 13314"/>
          <p:cNvSpPr txBox="1"/>
          <p:nvPr/>
        </p:nvSpPr>
        <p:spPr>
          <a:xfrm>
            <a:off x="709930" y="600075"/>
            <a:ext cx="4765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5. 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数值比较器（</a:t>
            </a:r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Comparator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）</a:t>
            </a:r>
            <a:endParaRPr lang="zh-CN" altLang="en-US" sz="24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8611" name="文本框 1"/>
          <p:cNvSpPr txBox="1"/>
          <p:nvPr/>
        </p:nvSpPr>
        <p:spPr>
          <a:xfrm>
            <a:off x="957263" y="2460625"/>
            <a:ext cx="3062287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一位数值比较器的设计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文本框 102"/>
          <p:cNvSpPr txBox="1"/>
          <p:nvPr/>
        </p:nvSpPr>
        <p:spPr>
          <a:xfrm>
            <a:off x="1212850" y="1601788"/>
            <a:ext cx="45513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b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数值比较器用于比较数</a:t>
            </a:r>
            <a:r>
              <a:rPr lang="zh-CN" altLang="zh-CN" b="0">
                <a:solidFill>
                  <a:srgbClr val="C0C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值</a:t>
            </a:r>
            <a:r>
              <a:rPr lang="zh-CN" altLang="zh-CN" b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的大小。</a:t>
            </a:r>
            <a:endParaRPr lang="zh-CN" altLang="en-US" b="0">
              <a:solidFill>
                <a:srgbClr val="C0C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3" name="文本框 2"/>
          <p:cNvSpPr txBox="1"/>
          <p:nvPr/>
        </p:nvSpPr>
        <p:spPr>
          <a:xfrm>
            <a:off x="1212850" y="1970088"/>
            <a:ext cx="28067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两个数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进行比较时，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8614" name="文本框 3"/>
          <p:cNvSpPr txBox="1"/>
          <p:nvPr/>
        </p:nvSpPr>
        <p:spPr>
          <a:xfrm>
            <a:off x="1069975" y="2852738"/>
            <a:ext cx="3387725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设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是两个一位二进制数，并将其比较结果分别用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(A&gt;B)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(A=B)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(A&lt;B)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表示。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212850" y="4724400"/>
          <a:ext cx="2747010" cy="1398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200"/>
                <a:gridCol w="659765"/>
                <a:gridCol w="679450"/>
                <a:gridCol w="696595"/>
              </a:tblGrid>
              <a:tr h="2832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   B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Y</a:t>
                      </a:r>
                      <a:r>
                        <a:rPr lang="en-US" sz="1600" b="0" i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(A&gt;B)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Y</a:t>
                      </a:r>
                      <a:r>
                        <a:rPr lang="en-US" sz="1600" b="0" i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(A=B)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Y</a:t>
                      </a:r>
                      <a:r>
                        <a:rPr lang="en-US" sz="1600" b="0" i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(A&lt;B)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81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1   1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8647" name="对象 -2147482342"/>
          <p:cNvGraphicFramePr>
            <a:graphicFrameLocks noChangeAspect="1"/>
          </p:cNvGraphicFramePr>
          <p:nvPr/>
        </p:nvGraphicFramePr>
        <p:xfrm>
          <a:off x="5764213" y="4724400"/>
          <a:ext cx="196373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" imgW="1143000" imgH="762000" progId="Equation.DSMT4">
                  <p:embed/>
                </p:oleObj>
              </mc:Choice>
              <mc:Fallback>
                <p:oleObj name="" r:id="rId1" imgW="1143000" imgH="762000" progId="Equation.DSMT4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64213" y="4724400"/>
                        <a:ext cx="1963737" cy="129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48" name="右箭头 5"/>
          <p:cNvSpPr/>
          <p:nvPr/>
        </p:nvSpPr>
        <p:spPr>
          <a:xfrm>
            <a:off x="4994275" y="5280025"/>
            <a:ext cx="342900" cy="184150"/>
          </a:xfrm>
          <a:prstGeom prst="rightArrow">
            <a:avLst>
              <a:gd name="adj1" fmla="val 50000"/>
              <a:gd name="adj2" fmla="val 49301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8649" name="对象 -2147482341"/>
          <p:cNvGraphicFramePr/>
          <p:nvPr/>
        </p:nvGraphicFramePr>
        <p:xfrm>
          <a:off x="4667250" y="2573338"/>
          <a:ext cx="36957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3" imgW="5613400" imgH="1549400" progId="Visio.Drawing.11">
                  <p:embed/>
                </p:oleObj>
              </mc:Choice>
              <mc:Fallback>
                <p:oleObj name="" r:id="rId3" imgW="5613400" imgH="1549400" progId="Visio.Drawing.11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7250" y="2573338"/>
                        <a:ext cx="3695700" cy="1517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50" name="上箭头 7"/>
          <p:cNvSpPr/>
          <p:nvPr/>
        </p:nvSpPr>
        <p:spPr>
          <a:xfrm>
            <a:off x="6264275" y="4191000"/>
            <a:ext cx="174625" cy="285750"/>
          </a:xfrm>
          <a:prstGeom prst="upArrow">
            <a:avLst>
              <a:gd name="adj1" fmla="val 50000"/>
              <a:gd name="adj2" fmla="val 49878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8113" y="4289425"/>
            <a:ext cx="237648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一位数值比较器真值表</a:t>
            </a:r>
            <a:endParaRPr lang="zh-CN" altLang="en-US" sz="16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35400" y="1970088"/>
            <a:ext cx="44338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结果有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种可能性：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A&gt;B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A&lt;B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或者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A=B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86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86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86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9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1"/>
      <p:bldP spid="68609" grpId="0"/>
      <p:bldP spid="68609" grpId="1"/>
      <p:bldP spid="68612" grpId="0"/>
      <p:bldP spid="68612" grpId="1"/>
      <p:bldP spid="68613" grpId="0"/>
      <p:bldP spid="68613" grpId="1"/>
      <p:bldP spid="68611" grpId="0"/>
      <p:bldP spid="68611" grpId="1"/>
      <p:bldP spid="68614" grpId="0"/>
      <p:bldP spid="68614" grpId="1"/>
      <p:bldP spid="68648" grpId="0" bldLvl="0" animBg="1"/>
      <p:bldP spid="68648" grpId="1" animBg="1"/>
      <p:bldP spid="68650" grpId="0" animBg="1"/>
      <p:bldP spid="68650" grpId="1" animBg="1"/>
      <p:bldP spid="2" grpId="0"/>
      <p:bldP spid="2" grpId="1"/>
      <p:bldP spid="3" grpId="0"/>
      <p:bldP spid="3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文本框 3"/>
          <p:cNvSpPr txBox="1"/>
          <p:nvPr/>
        </p:nvSpPr>
        <p:spPr>
          <a:xfrm>
            <a:off x="744855" y="596900"/>
            <a:ext cx="3065463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多位数值比较器的设计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634" name="文本框 4"/>
          <p:cNvSpPr txBox="1"/>
          <p:nvPr/>
        </p:nvSpPr>
        <p:spPr>
          <a:xfrm>
            <a:off x="890588" y="944563"/>
            <a:ext cx="7742237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zh-CN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、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是两个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位二进制数，从高位到低位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分别用A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和B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表示，则A&gt;B共有以下四种情况：</a:t>
            </a:r>
            <a:endParaRPr lang="zh-CN" altLang="en-US" b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635" name="文本框 5"/>
          <p:cNvSpPr txBox="1"/>
          <p:nvPr/>
        </p:nvSpPr>
        <p:spPr>
          <a:xfrm>
            <a:off x="1185863" y="3935413"/>
            <a:ext cx="37052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因此，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A&gt;B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的逻辑函数表达式为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69636" name="对象 -2147482340"/>
          <p:cNvGraphicFramePr>
            <a:graphicFrameLocks noChangeAspect="1"/>
          </p:cNvGraphicFramePr>
          <p:nvPr/>
        </p:nvGraphicFramePr>
        <p:xfrm>
          <a:off x="1536700" y="4687888"/>
          <a:ext cx="62865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1" imgW="3098800" imgH="393700" progId="Equation.3">
                  <p:embed/>
                </p:oleObj>
              </mc:Choice>
              <mc:Fallback>
                <p:oleObj name="" r:id="rId1" imgW="3098800" imgH="393700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36700" y="4687888"/>
                        <a:ext cx="6286500" cy="788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文本框 8"/>
          <p:cNvSpPr txBox="1"/>
          <p:nvPr/>
        </p:nvSpPr>
        <p:spPr>
          <a:xfrm>
            <a:off x="1316038" y="3155950"/>
            <a:ext cx="40687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（4）A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，A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，A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，A</a:t>
            </a:r>
            <a:r>
              <a:rPr lang="en-US" altLang="zh-CN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&gt;B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</a:t>
            </a:r>
            <a:endParaRPr lang="zh-CN" altLang="en-US" b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6352" y="2050415"/>
            <a:ext cx="1551308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（1）A</a:t>
            </a:r>
            <a:r>
              <a:rPr lang="zh-CN" altLang="en-US" b="0" baseline="-2500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</a:t>
            </a:r>
            <a:r>
              <a:rPr lang="zh-CN" altLang="en-US" b="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&gt;B</a:t>
            </a:r>
            <a:r>
              <a:rPr lang="zh-CN" altLang="en-US" b="0" baseline="-2500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</a:t>
            </a:r>
            <a:r>
              <a:rPr lang="zh-CN" altLang="en-US" b="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时</a:t>
            </a:r>
            <a:endParaRPr lang="zh-CN" altLang="en-US" b="0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6038" y="2419350"/>
            <a:ext cx="24272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（2）A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，A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&gt;B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</a:t>
            </a:r>
            <a:endParaRPr lang="zh-CN" altLang="en-US" b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16038" y="2787650"/>
            <a:ext cx="32162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（3）A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，A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，A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&gt;B</a:t>
            </a:r>
            <a:r>
              <a:rPr lang="zh-CN" altLang="en-US" b="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</a:t>
            </a:r>
            <a:endParaRPr lang="zh-CN" altLang="en-US" b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矩形 11270"/>
          <p:cNvSpPr/>
          <p:nvPr/>
        </p:nvSpPr>
        <p:spPr>
          <a:xfrm flipH="1">
            <a:off x="1536700" y="4572000"/>
            <a:ext cx="6604000" cy="1019175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96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96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3" grpId="0"/>
      <p:bldP spid="69633" grpId="1"/>
      <p:bldP spid="69634" grpId="0"/>
      <p:bldP spid="69634" grpId="1"/>
      <p:bldP spid="2" grpId="0"/>
      <p:bldP spid="2" grpId="1"/>
      <p:bldP spid="3" grpId="0"/>
      <p:bldP spid="3" grpId="1"/>
      <p:bldP spid="4" grpId="0"/>
      <p:bldP spid="4" grpId="1"/>
      <p:bldP spid="69637" grpId="0"/>
      <p:bldP spid="69637" grpId="1"/>
      <p:bldP spid="69635" grpId="0"/>
      <p:bldP spid="69635" grpId="1"/>
      <p:bldP spid="7" grpId="0" bldLvl="0" animBg="1"/>
      <p:bldP spid="7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文本框 6"/>
          <p:cNvSpPr txBox="1"/>
          <p:nvPr/>
        </p:nvSpPr>
        <p:spPr>
          <a:xfrm>
            <a:off x="1290638" y="4141788"/>
            <a:ext cx="731202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只有当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、A</a:t>
            </a:r>
            <a:r>
              <a:rPr lang="zh-CN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、A</a:t>
            </a:r>
            <a:r>
              <a:rPr lang="zh-CN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并且A</a:t>
            </a:r>
            <a:r>
              <a:rPr lang="zh-CN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</a:t>
            </a:r>
            <a:r>
              <a:rPr lang="zh-CN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时，A和B才相等，所以Y</a:t>
            </a:r>
            <a:r>
              <a:rPr lang="zh-CN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(A=B)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的函数表达式为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70658" name="对象 -2147482338"/>
          <p:cNvGraphicFramePr>
            <a:graphicFrameLocks noChangeAspect="1"/>
          </p:cNvGraphicFramePr>
          <p:nvPr/>
        </p:nvGraphicFramePr>
        <p:xfrm>
          <a:off x="2122488" y="5202238"/>
          <a:ext cx="489743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1" imgW="2857500" imgH="241300" progId="Equation.3">
                  <p:embed/>
                </p:oleObj>
              </mc:Choice>
              <mc:Fallback>
                <p:oleObj name="" r:id="rId1" imgW="2857500" imgH="241300" progId="Equation.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2488" y="5202238"/>
                        <a:ext cx="4897437" cy="404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文本框 1"/>
          <p:cNvSpPr txBox="1"/>
          <p:nvPr/>
        </p:nvSpPr>
        <p:spPr>
          <a:xfrm>
            <a:off x="1230313" y="5746750"/>
            <a:ext cx="66182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按照上述逻辑函数表达式即可设计出基本的四位数据比较器。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660" name="文本框 2"/>
          <p:cNvSpPr txBox="1"/>
          <p:nvPr/>
        </p:nvSpPr>
        <p:spPr>
          <a:xfrm>
            <a:off x="915988" y="601663"/>
            <a:ext cx="34559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同理，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&lt;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B共有以下四种情况：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70661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3340100"/>
            <a:ext cx="6153150" cy="801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123950" y="2806700"/>
            <a:ext cx="34893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所以，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="0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&lt;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的逻辑函数表达式为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5" name="矩形 74754"/>
          <p:cNvSpPr/>
          <p:nvPr/>
        </p:nvSpPr>
        <p:spPr>
          <a:xfrm>
            <a:off x="1462088" y="969963"/>
            <a:ext cx="4046537" cy="175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&lt;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(2) 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&lt;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(3) 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2=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&lt;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(4) 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&lt;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endParaRPr lang="en-US" altLang="zh-CN" dirty="0">
              <a:solidFill>
                <a:srgbClr val="FF33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矩形 11270"/>
          <p:cNvSpPr/>
          <p:nvPr/>
        </p:nvSpPr>
        <p:spPr>
          <a:xfrm flipH="1">
            <a:off x="1695450" y="3238500"/>
            <a:ext cx="6438900" cy="954088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 flipH="1">
            <a:off x="1979613" y="5146675"/>
            <a:ext cx="5191125" cy="517525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706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706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706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/>
      <p:bldP spid="70660" grpId="1"/>
      <p:bldP spid="70657" grpId="0"/>
      <p:bldP spid="70657" grpId="1"/>
      <p:bldP spid="70659" grpId="0"/>
      <p:bldP spid="72705" grpId="0"/>
      <p:bldP spid="72705" grpId="1"/>
      <p:bldP spid="7" grpId="0" bldLvl="0" animBg="1"/>
      <p:bldP spid="7" grpId="1" animBg="1"/>
      <p:bldP spid="3" grpId="0" bldLvl="0" animBg="1"/>
      <p:bldP spid="3" grpId="1" animBg="1"/>
      <p:bldP spid="2" grpId="0"/>
      <p:bldP spid="2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文本框 73730"/>
          <p:cNvSpPr txBox="1"/>
          <p:nvPr/>
        </p:nvSpPr>
        <p:spPr>
          <a:xfrm>
            <a:off x="684213" y="696913"/>
            <a:ext cx="2016125" cy="784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位数值比较器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74HC85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71682" name="图片 73731"/>
          <p:cNvPicPr>
            <a:picLocks noChangeAspect="1"/>
          </p:cNvPicPr>
          <p:nvPr/>
        </p:nvPicPr>
        <p:blipFill>
          <a:blip r:embed="rId1"/>
          <a:srcRect r="25171"/>
          <a:stretch>
            <a:fillRect/>
          </a:stretch>
        </p:blipFill>
        <p:spPr>
          <a:xfrm>
            <a:off x="1123950" y="1720850"/>
            <a:ext cx="1254125" cy="1247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83" name="图片 540" descr="4-3-32"/>
          <p:cNvPicPr>
            <a:picLocks noChangeAspect="1"/>
          </p:cNvPicPr>
          <p:nvPr/>
        </p:nvPicPr>
        <p:blipFill>
          <a:blip r:embed="rId2"/>
          <a:srcRect b="6265"/>
          <a:stretch>
            <a:fillRect/>
          </a:stretch>
        </p:blipFill>
        <p:spPr>
          <a:xfrm>
            <a:off x="3225800" y="604838"/>
            <a:ext cx="5511800" cy="5648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57349"/>
          <p:cNvSpPr/>
          <p:nvPr/>
        </p:nvSpPr>
        <p:spPr>
          <a:xfrm>
            <a:off x="2944813" y="3003550"/>
            <a:ext cx="919162" cy="8509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4225" y="4064000"/>
            <a:ext cx="2351088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来自低位的比较结果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,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高电平有效！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圆角右箭头 2"/>
          <p:cNvSpPr/>
          <p:nvPr/>
        </p:nvSpPr>
        <p:spPr>
          <a:xfrm>
            <a:off x="1782763" y="3424238"/>
            <a:ext cx="984250" cy="520700"/>
          </a:xfrm>
          <a:custGeom>
            <a:avLst/>
            <a:gdLst/>
            <a:ahLst/>
            <a:cxnLst>
              <a:cxn ang="16200000">
                <a:pos x="854233" y="0"/>
              </a:cxn>
              <a:cxn ang="5400000">
                <a:pos x="854233" y="260032"/>
              </a:cxn>
              <a:cxn ang="5400000">
                <a:pos x="65008" y="520065"/>
              </a:cxn>
              <a:cxn ang="0">
                <a:pos x="984250" y="130016"/>
              </a:cxn>
            </a:cxnLst>
            <a:pathLst>
              <a:path w="984250" h="520065">
                <a:moveTo>
                  <a:pt x="0" y="520065"/>
                </a:moveTo>
                <a:lnTo>
                  <a:pt x="0" y="292536"/>
                </a:lnTo>
                <a:cubicBezTo>
                  <a:pt x="0" y="166876"/>
                  <a:pt x="101868" y="65008"/>
                  <a:pt x="227528" y="65008"/>
                </a:cubicBezTo>
                <a:lnTo>
                  <a:pt x="854233" y="65008"/>
                </a:lnTo>
                <a:lnTo>
                  <a:pt x="854233" y="0"/>
                </a:lnTo>
                <a:lnTo>
                  <a:pt x="984250" y="130016"/>
                </a:lnTo>
                <a:lnTo>
                  <a:pt x="854233" y="260032"/>
                </a:lnTo>
                <a:lnTo>
                  <a:pt x="854233" y="195024"/>
                </a:lnTo>
                <a:lnTo>
                  <a:pt x="227528" y="195024"/>
                </a:lnTo>
                <a:cubicBezTo>
                  <a:pt x="173674" y="195024"/>
                  <a:pt x="130016" y="238682"/>
                  <a:pt x="130016" y="292536"/>
                </a:cubicBezTo>
                <a:lnTo>
                  <a:pt x="130016" y="520065"/>
                </a:lnTo>
                <a:close/>
              </a:path>
            </a:pathLst>
          </a:cu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8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1" grpId="0"/>
      <p:bldP spid="71681" grpId="1"/>
      <p:bldP spid="5" grpId="0" bldLvl="0" animBg="1"/>
      <p:bldP spid="5" grpId="1" animBg="1"/>
      <p:bldP spid="2" grpId="0"/>
      <p:bldP spid="2" grpId="1"/>
      <p:bldP spid="3" grpId="0" animBg="1"/>
      <p:bldP spid="3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矩形 74754"/>
          <p:cNvSpPr/>
          <p:nvPr/>
        </p:nvSpPr>
        <p:spPr>
          <a:xfrm>
            <a:off x="1169988" y="1522413"/>
            <a:ext cx="4046537" cy="175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(2) 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(3) 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(4) 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&gt;B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endParaRPr lang="en-US" altLang="zh-CN" dirty="0">
              <a:solidFill>
                <a:srgbClr val="FF33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2706" name="文本框 5"/>
          <p:cNvSpPr txBox="1"/>
          <p:nvPr/>
        </p:nvSpPr>
        <p:spPr>
          <a:xfrm>
            <a:off x="998538" y="4078288"/>
            <a:ext cx="37433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因此，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="0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&gt;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的逻辑函数表达式为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72707" name="对象 -2147482337"/>
          <p:cNvGraphicFramePr>
            <a:graphicFrameLocks noChangeAspect="1"/>
          </p:cNvGraphicFramePr>
          <p:nvPr/>
        </p:nvGraphicFramePr>
        <p:xfrm>
          <a:off x="1360488" y="4630738"/>
          <a:ext cx="6423025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" imgW="3098800" imgH="622300" progId="Equation.3">
                  <p:embed/>
                </p:oleObj>
              </mc:Choice>
              <mc:Fallback>
                <p:oleObj name="" r:id="rId1" imgW="3098800" imgH="622300" progId="Equation.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0488" y="4630738"/>
                        <a:ext cx="6423025" cy="1284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57349"/>
          <p:cNvSpPr/>
          <p:nvPr/>
        </p:nvSpPr>
        <p:spPr>
          <a:xfrm>
            <a:off x="2044700" y="5468938"/>
            <a:ext cx="5432425" cy="446087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050" y="600075"/>
            <a:ext cx="8059738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如果考虑到来自低位的比较结果时，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两个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位二进制数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(A&gt;B)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比较结果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共有五种情况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9988" y="3368675"/>
            <a:ext cx="46878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(5)  A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,A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=B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,I(A&gt;B)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矩形 11270"/>
          <p:cNvSpPr/>
          <p:nvPr/>
        </p:nvSpPr>
        <p:spPr>
          <a:xfrm flipH="1">
            <a:off x="1254125" y="4562475"/>
            <a:ext cx="6619875" cy="906463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000" y="1854200"/>
            <a:ext cx="1520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A=A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baseline="-25000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67438" y="2301875"/>
            <a:ext cx="14065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B=B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baseline="-25000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39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2" grpId="0"/>
      <p:bldP spid="2" grpId="1"/>
      <p:bldP spid="72705" grpId="0"/>
      <p:bldP spid="72705" grpId="1"/>
      <p:bldP spid="3" grpId="0"/>
      <p:bldP spid="3" grpId="1"/>
      <p:bldP spid="72706" grpId="0"/>
      <p:bldP spid="72706" grpId="1"/>
      <p:bldP spid="7" grpId="0" bldLvl="0" animBg="1"/>
      <p:bldP spid="7" grpId="1" animBg="1"/>
      <p:bldP spid="4" grpId="0"/>
      <p:bldP spid="4" grpId="1"/>
      <p:bldP spid="6" grpId="0"/>
      <p:bldP spid="6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文本框 6"/>
          <p:cNvSpPr txBox="1"/>
          <p:nvPr/>
        </p:nvSpPr>
        <p:spPr>
          <a:xfrm>
            <a:off x="915981" y="2698750"/>
            <a:ext cx="731203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0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r>
              <a:rPr lang="en-US" altLang="zh-CN" noProof="1"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只有当A</a:t>
            </a:r>
            <a:r>
              <a:rPr lang="zh-CN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=B</a:t>
            </a:r>
            <a:r>
              <a:rPr lang="zh-CN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、A</a:t>
            </a:r>
            <a:r>
              <a:rPr lang="zh-CN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=B</a:t>
            </a:r>
            <a:r>
              <a:rPr lang="zh-CN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、A</a:t>
            </a:r>
            <a:r>
              <a:rPr lang="zh-CN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=B</a:t>
            </a:r>
            <a:r>
              <a:rPr lang="zh-CN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1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、A</a:t>
            </a:r>
            <a:r>
              <a:rPr lang="zh-CN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0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=B</a:t>
            </a:r>
            <a:r>
              <a:rPr lang="zh-CN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0</a:t>
            </a:r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并且</a:t>
            </a:r>
            <a:r>
              <a:rPr lang="en-US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I</a:t>
            </a:r>
            <a:r>
              <a:rPr lang="en-US" altLang="zh-CN" baseline="-250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(A=B)</a:t>
            </a:r>
            <a:r>
              <a:rPr lang="en-US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=1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时，A和B才相等，所以Y</a:t>
            </a:r>
            <a:r>
              <a:rPr lang="zh-CN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(A=B)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的函数表达式为</a:t>
            </a:r>
            <a:endParaRPr lang="zh-CN" altLang="zh-CN" noProof="1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730" name="文本框 4"/>
          <p:cNvSpPr txBox="1"/>
          <p:nvPr/>
        </p:nvSpPr>
        <p:spPr>
          <a:xfrm>
            <a:off x="1154113" y="4221163"/>
            <a:ext cx="4675187" cy="506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74HC85</a:t>
            </a:r>
            <a:r>
              <a:rPr lang="zh-CN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按照上述逻辑函数表达式设计的。</a:t>
            </a:r>
            <a:endParaRPr lang="zh-CN" altLang="zh-CN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731" name="文本框 5"/>
          <p:cNvSpPr txBox="1"/>
          <p:nvPr/>
        </p:nvSpPr>
        <p:spPr>
          <a:xfrm>
            <a:off x="596265" y="584200"/>
            <a:ext cx="3679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同理，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 b="0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&lt;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的逻辑函数表达式为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73732" name="对象 -2147482336"/>
          <p:cNvGraphicFramePr>
            <a:graphicFrameLocks noChangeAspect="1"/>
          </p:cNvGraphicFramePr>
          <p:nvPr/>
        </p:nvGraphicFramePr>
        <p:xfrm>
          <a:off x="939165" y="1173163"/>
          <a:ext cx="6496050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1" imgW="3060065" imgH="622300" progId="Equation.3">
                  <p:embed/>
                </p:oleObj>
              </mc:Choice>
              <mc:Fallback>
                <p:oleObj name="" r:id="rId1" imgW="3060065" imgH="62230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9165" y="1173163"/>
                        <a:ext cx="6496050" cy="1304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4" name="对象 -2147482335"/>
          <p:cNvGraphicFramePr>
            <a:graphicFrameLocks noChangeAspect="1"/>
          </p:cNvGraphicFramePr>
          <p:nvPr/>
        </p:nvGraphicFramePr>
        <p:xfrm>
          <a:off x="1304925" y="3711575"/>
          <a:ext cx="58864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3" imgW="3175000" imgH="241300" progId="Equation.3">
                  <p:embed/>
                </p:oleObj>
              </mc:Choice>
              <mc:Fallback>
                <p:oleObj name="" r:id="rId3" imgW="3175000" imgH="24130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4925" y="3711575"/>
                        <a:ext cx="5886450" cy="43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57349"/>
          <p:cNvSpPr/>
          <p:nvPr/>
        </p:nvSpPr>
        <p:spPr>
          <a:xfrm>
            <a:off x="1501140" y="1955800"/>
            <a:ext cx="5934075" cy="4730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57349"/>
          <p:cNvSpPr/>
          <p:nvPr/>
        </p:nvSpPr>
        <p:spPr>
          <a:xfrm>
            <a:off x="6543675" y="3730625"/>
            <a:ext cx="739775" cy="41592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11270"/>
          <p:cNvSpPr/>
          <p:nvPr/>
        </p:nvSpPr>
        <p:spPr>
          <a:xfrm flipH="1">
            <a:off x="862965" y="1104900"/>
            <a:ext cx="6702425" cy="850900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 flipH="1">
            <a:off x="1304925" y="3711575"/>
            <a:ext cx="5238750" cy="434975"/>
          </a:xfrm>
          <a:prstGeom prst="rect">
            <a:avLst/>
          </a:prstGeom>
          <a:solidFill>
            <a:srgbClr val="7F7F7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74753" name="AutoShape 5"/>
          <p:cNvSpPr/>
          <p:nvPr/>
        </p:nvSpPr>
        <p:spPr>
          <a:xfrm>
            <a:off x="1058863" y="4727575"/>
            <a:ext cx="6519862" cy="45085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1" name="文本框 99"/>
          <p:cNvSpPr txBox="1"/>
          <p:nvPr/>
        </p:nvSpPr>
        <p:spPr>
          <a:xfrm>
            <a:off x="1089025" y="4768850"/>
            <a:ext cx="633285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266700"/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【例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4-13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】用两片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74HC85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扩展出一个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8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位数值比较器。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0338" y="5411788"/>
            <a:ext cx="5856287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设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为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位二进制数，其中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C=C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6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5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4 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                            D=D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6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5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4 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endParaRPr lang="en-US" altLang="zh-CN" baseline="-250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2" grpId="0" bldLvl="0" animBg="1"/>
      <p:bldP spid="2" grpId="1" animBg="1"/>
      <p:bldP spid="73731" grpId="0"/>
      <p:bldP spid="73731" grpId="1"/>
      <p:bldP spid="73729" grpId="0"/>
      <p:bldP spid="73729" grpId="1"/>
      <p:bldP spid="73730" grpId="0"/>
      <p:bldP spid="73730" grpId="1"/>
      <p:bldP spid="7" grpId="0" bldLvl="0" animBg="1"/>
      <p:bldP spid="7" grpId="1" animBg="1"/>
      <p:bldP spid="3" grpId="0" bldLvl="0" animBg="1"/>
      <p:bldP spid="3" grpId="1" animBg="1"/>
      <p:bldP spid="74753" grpId="0" bldLvl="0" animBg="1"/>
      <p:bldP spid="74753" grpId="1" animBg="1"/>
      <p:bldP spid="68611" grpId="0"/>
      <p:bldP spid="68611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 txBox="1"/>
          <p:nvPr/>
        </p:nvSpPr>
        <p:spPr>
          <a:xfrm>
            <a:off x="2124075" y="2060575"/>
            <a:ext cx="5600700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5999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4.2</a:t>
            </a:r>
            <a:r>
              <a:rPr lang="en-US" altLang="zh-CN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 </a:t>
            </a:r>
            <a:r>
              <a:rPr lang="zh-CN" altLang="en-US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组合电路的</a:t>
            </a:r>
            <a:endParaRPr lang="zh-CN" altLang="en-US" sz="4800" b="0" dirty="0">
              <a:latin typeface="Times New Roman" panose="02020603050405020304" pitchFamily="2" charset="0"/>
              <a:ea typeface="黑体" panose="0201060906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分析与设计方法</a:t>
            </a:r>
            <a:endParaRPr lang="zh-CN" altLang="en-US" sz="4800" b="0" dirty="0">
              <a:latin typeface="Times New Roman" panose="020206030504050203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4755" name="对象 -2147482334"/>
          <p:cNvGraphicFramePr/>
          <p:nvPr/>
        </p:nvGraphicFramePr>
        <p:xfrm>
          <a:off x="809625" y="692150"/>
          <a:ext cx="7140575" cy="322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1" imgW="6908800" imgH="3187700" progId="Visio.Drawing.11">
                  <p:embed/>
                </p:oleObj>
              </mc:Choice>
              <mc:Fallback>
                <p:oleObj name="" r:id="rId1" imgW="6908800" imgH="3187700" progId="Visio.Drawing.11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9625" y="692150"/>
                        <a:ext cx="7140575" cy="3221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80440" y="4096385"/>
            <a:ext cx="2212333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noProof="1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sz="240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4757" name="文本框 1"/>
          <p:cNvSpPr txBox="1"/>
          <p:nvPr/>
        </p:nvSpPr>
        <p:spPr>
          <a:xfrm>
            <a:off x="930275" y="4622800"/>
            <a:ext cx="7716838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4-17. 如果需要12位数值比较器，能否用三片74HC85实现？画出设计图。</a:t>
            </a:r>
            <a:endParaRPr lang="zh-CN" altLang="zh-CN" sz="160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4-18. 12位数值比较器能否作为10位数值比较器用？如果可以，说明其具体用法。</a:t>
            </a:r>
            <a:endParaRPr lang="zh-CN" altLang="zh-CN" sz="160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4-19. 异或门和同或门是否能够实现数据比较？ 试分析说明。</a:t>
            </a:r>
            <a:endParaRPr lang="zh-CN" altLang="zh-CN" sz="160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矩形 57349"/>
          <p:cNvSpPr/>
          <p:nvPr/>
        </p:nvSpPr>
        <p:spPr>
          <a:xfrm>
            <a:off x="981075" y="2746375"/>
            <a:ext cx="908050" cy="111125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6" grpId="0"/>
      <p:bldP spid="6" grpId="1"/>
      <p:bldP spid="74757" grpId="0"/>
      <p:bldP spid="74757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文本框 77826"/>
          <p:cNvSpPr txBox="1"/>
          <p:nvPr/>
        </p:nvSpPr>
        <p:spPr>
          <a:xfrm>
            <a:off x="1035050" y="812800"/>
            <a:ext cx="15716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奇偶校验器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78" name="文本框 99"/>
          <p:cNvSpPr txBox="1"/>
          <p:nvPr/>
        </p:nvSpPr>
        <p:spPr>
          <a:xfrm>
            <a:off x="4400550" y="5135563"/>
            <a:ext cx="41830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>
              <a:lnSpc>
                <a:spcPct val="150000"/>
              </a:lnSpc>
            </a:pP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Y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ODD</a:t>
            </a: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=(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000" b="0" i="1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-1</a:t>
            </a: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⊕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000" b="0" i="1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-2</a:t>
            </a: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⊕...⊕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⊕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'</a:t>
            </a:r>
            <a:endParaRPr lang="en-US" altLang="zh-CN" sz="2000" b="0">
              <a:solidFill>
                <a:srgbClr val="FF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Y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EVEN</a:t>
            </a: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000" b="0" i="1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-1</a:t>
            </a: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⊕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000" b="0" i="1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-2</a:t>
            </a: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⊕...⊕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2000" b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⊕</a:t>
            </a:r>
            <a:r>
              <a:rPr lang="en-US" altLang="zh-CN" sz="2000" b="0" i="1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000" b="0" baseline="-2500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  </a:t>
            </a:r>
            <a:endParaRPr lang="en-US" altLang="zh-CN" sz="2000" b="0" baseline="-25000">
              <a:solidFill>
                <a:srgbClr val="FF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5779" name="文本框 13314"/>
          <p:cNvSpPr txBox="1"/>
          <p:nvPr/>
        </p:nvSpPr>
        <p:spPr>
          <a:xfrm>
            <a:off x="781685" y="600075"/>
            <a:ext cx="50752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6. 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奇偶校验器（</a:t>
            </a:r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Parity Checker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）</a:t>
            </a:r>
            <a:endParaRPr lang="zh-CN" altLang="en-US" sz="24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5780" name="文本框 5"/>
          <p:cNvSpPr txBox="1"/>
          <p:nvPr/>
        </p:nvSpPr>
        <p:spPr>
          <a:xfrm>
            <a:off x="960438" y="1014413"/>
            <a:ext cx="744220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[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背景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] 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在数字通信中，信息在传输过程中由于干扰和噪声的影响可能会发生错误。为了检测传输是否有错误，就需要对接收到的信息进行校检。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5781" name="文本框 3"/>
          <p:cNvSpPr txBox="1"/>
          <p:nvPr/>
        </p:nvSpPr>
        <p:spPr>
          <a:xfrm>
            <a:off x="889000" y="2354263"/>
            <a:ext cx="159385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n</a:t>
            </a:r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位数据</a:t>
            </a:r>
            <a:endParaRPr lang="zh-CN" altLang="en-US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+1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位校验码）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2" name="文本框 4"/>
          <p:cNvSpPr txBox="1"/>
          <p:nvPr/>
        </p:nvSpPr>
        <p:spPr>
          <a:xfrm>
            <a:off x="6800850" y="2305050"/>
            <a:ext cx="1962150" cy="13382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检查接收到的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位数据奇偶性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是否相同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2628900" y="2925763"/>
            <a:ext cx="3959225" cy="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784" name="文本框 8"/>
          <p:cNvSpPr txBox="1"/>
          <p:nvPr/>
        </p:nvSpPr>
        <p:spPr>
          <a:xfrm>
            <a:off x="2501900" y="2443163"/>
            <a:ext cx="4157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将</a:t>
            </a:r>
            <a:r>
              <a:rPr lang="en-US" altLang="zh-CN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n+1</a:t>
            </a:r>
            <a:r>
              <a:rPr lang="zh-CN" altLang="en-US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位数中</a:t>
            </a:r>
            <a:r>
              <a:rPr lang="en-US" altLang="zh-CN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的个数配成奇数：奇校验</a:t>
            </a:r>
            <a:endParaRPr lang="zh-CN" altLang="en-US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5" name="文本框 9"/>
          <p:cNvSpPr txBox="1"/>
          <p:nvPr/>
        </p:nvSpPr>
        <p:spPr>
          <a:xfrm>
            <a:off x="2501900" y="3005138"/>
            <a:ext cx="4157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将</a:t>
            </a:r>
            <a:r>
              <a:rPr lang="en-US" altLang="zh-CN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n+1</a:t>
            </a:r>
            <a:r>
              <a:rPr lang="zh-CN" altLang="en-US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位数中</a:t>
            </a:r>
            <a:r>
              <a:rPr lang="en-US" altLang="zh-CN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en-US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的个数配成偶数：偶校验</a:t>
            </a:r>
            <a:endParaRPr lang="zh-CN" altLang="en-US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786" name="文本框 10"/>
          <p:cNvSpPr txBox="1"/>
          <p:nvPr/>
        </p:nvSpPr>
        <p:spPr>
          <a:xfrm>
            <a:off x="4654550" y="4348163"/>
            <a:ext cx="3929063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一般地，</a:t>
            </a:r>
            <a:r>
              <a:rPr lang="en-US" altLang="zh-CN" i="1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位奇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zh-CN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偶校验器的逻辑函数表达式分别为</a:t>
            </a:r>
            <a:endParaRPr lang="zh-CN" altLang="zh-CN">
              <a:solidFill>
                <a:srgbClr val="0070C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1104900" y="4006850"/>
          <a:ext cx="2497138" cy="2259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720"/>
                <a:gridCol w="1181100"/>
              </a:tblGrid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A  B  C</a:t>
                      </a:r>
                      <a:endParaRPr lang="en-US" altLang="en-US" sz="1600" b="0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Y</a:t>
                      </a:r>
                      <a:endParaRPr lang="en-US" altLang="en-US" sz="1600" b="0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 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 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 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1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1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 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1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 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 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1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1 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1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1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</a:t>
                      </a:r>
                      <a:endParaRPr lang="en-US" altLang="en-US" sz="16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819" name="文本框 12"/>
          <p:cNvSpPr txBox="1"/>
          <p:nvPr/>
        </p:nvSpPr>
        <p:spPr>
          <a:xfrm>
            <a:off x="1320800" y="3642994"/>
            <a:ext cx="1931670" cy="33718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6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6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位偶校验器真值表</a:t>
            </a:r>
            <a:endParaRPr lang="zh-CN" altLang="en-US" sz="160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9675" y="1936750"/>
            <a:ext cx="1101725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发送端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0850" y="1982788"/>
            <a:ext cx="1101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</a:t>
            </a:r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接收端</a:t>
            </a:r>
            <a:endParaRPr lang="zh-CN" altLang="en-US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09650" y="1936750"/>
            <a:ext cx="1597025" cy="1647825"/>
          </a:xfrm>
          <a:prstGeom prst="roundRect">
            <a:avLst>
              <a:gd name="adj" fmla="val 16667"/>
            </a:avLst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659563" y="1982788"/>
            <a:ext cx="2149475" cy="1844675"/>
          </a:xfrm>
          <a:prstGeom prst="roundRect">
            <a:avLst>
              <a:gd name="adj" fmla="val 16667"/>
            </a:avLst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6" name="文本框 11269"/>
          <p:cNvSpPr txBox="1"/>
          <p:nvPr/>
        </p:nvSpPr>
        <p:spPr>
          <a:xfrm>
            <a:off x="4986338" y="4051300"/>
            <a:ext cx="16271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=A⊕B⊕C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416425" y="4068763"/>
            <a:ext cx="384175" cy="279400"/>
          </a:xfrm>
          <a:prstGeom prst="rightArrow">
            <a:avLst>
              <a:gd name="adj1" fmla="val 50000"/>
              <a:gd name="adj2" fmla="val 50244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9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9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9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9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758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758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9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4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5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1" dur="80"/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2" dur="80"/>
                                        <p:tgtEl>
                                          <p:spTgt spid="757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80"/>
                                        <p:tgtEl>
                                          <p:spTgt spid="757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/>
      <p:bldP spid="75780" grpId="1"/>
      <p:bldP spid="2" grpId="0"/>
      <p:bldP spid="2" grpId="1"/>
      <p:bldP spid="75781" grpId="0"/>
      <p:bldP spid="75781" grpId="1"/>
      <p:bldP spid="4" grpId="0" bldLvl="0" animBg="1"/>
      <p:bldP spid="4" grpId="1" animBg="1"/>
      <p:bldP spid="3" grpId="0"/>
      <p:bldP spid="3" grpId="1"/>
      <p:bldP spid="75782" grpId="0"/>
      <p:bldP spid="75782" grpId="1"/>
      <p:bldP spid="5" grpId="0" animBg="1"/>
      <p:bldP spid="5" grpId="1" animBg="1"/>
      <p:bldP spid="75784" grpId="0"/>
      <p:bldP spid="75784" grpId="1"/>
      <p:bldP spid="75785" grpId="0"/>
      <p:bldP spid="75785" grpId="1"/>
      <p:bldP spid="75819" grpId="0"/>
      <p:bldP spid="75819" grpId="1"/>
      <p:bldP spid="6" grpId="0" animBg="1"/>
      <p:bldP spid="6" grpId="1" animBg="1"/>
      <p:bldP spid="11266" grpId="0"/>
      <p:bldP spid="11266" grpId="1"/>
      <p:bldP spid="75786" grpId="0"/>
      <p:bldP spid="75786" grpId="1"/>
      <p:bldP spid="75778" grpId="0"/>
      <p:bldP spid="75778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文本框 3"/>
          <p:cNvSpPr txBox="1"/>
          <p:nvPr/>
        </p:nvSpPr>
        <p:spPr>
          <a:xfrm>
            <a:off x="1136650" y="2012950"/>
            <a:ext cx="2841625" cy="1016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奇偶校验发生/校验器</a:t>
            </a:r>
            <a:endParaRPr lang="en-US" altLang="zh-CN" sz="20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en-US" altLang="zh-CN" sz="2000" b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 b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74LS280 </a:t>
            </a:r>
            <a:endParaRPr lang="en-US" altLang="zh-CN" sz="2000" b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77826" name="对象 -2147482332"/>
          <p:cNvGraphicFramePr/>
          <p:nvPr/>
        </p:nvGraphicFramePr>
        <p:xfrm>
          <a:off x="711200" y="3028950"/>
          <a:ext cx="3692525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1" imgW="2908300" imgH="2679700" progId="Visio.Drawing.11">
                  <p:embed/>
                </p:oleObj>
              </mc:Choice>
              <mc:Fallback>
                <p:oleObj name="" r:id="rId1" imgW="2908300" imgH="2679700" progId="Visio.Drawing.11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1200" y="3028950"/>
                        <a:ext cx="3692525" cy="2800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4575175" y="3884613"/>
          <a:ext cx="4225925" cy="1377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100"/>
                <a:gridCol w="1057910"/>
                <a:gridCol w="970280"/>
              </a:tblGrid>
              <a:tr h="296545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9位输入数据中1的个数</a:t>
                      </a:r>
                      <a:endParaRPr lang="en-US" altLang="en-US" sz="1600" b="0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输  出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8768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偶校验码</a:t>
                      </a:r>
                      <a:endParaRPr lang="en-US" altLang="en-US" sz="1600" b="0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奇校验码</a:t>
                      </a:r>
                      <a:endParaRPr lang="en-US" altLang="en-US" sz="1600" b="0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0，2，4，6，8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1，3，5，7，9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47" name="文本框 102"/>
          <p:cNvSpPr txBox="1"/>
          <p:nvPr/>
        </p:nvSpPr>
        <p:spPr>
          <a:xfrm>
            <a:off x="5757863" y="3495675"/>
            <a:ext cx="1846262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60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74LS280</a:t>
            </a:r>
            <a:r>
              <a:rPr lang="zh-CN" altLang="zh-CN" sz="1600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功能表</a:t>
            </a:r>
            <a:endParaRPr lang="zh-CN" altLang="zh-CN" sz="1600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77848" name="文本框 5"/>
          <p:cNvSpPr txBox="1"/>
          <p:nvPr/>
        </p:nvSpPr>
        <p:spPr>
          <a:xfrm>
            <a:off x="798830" y="593090"/>
            <a:ext cx="77800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zh-CN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奇偶校验方法不仅能够应用在数字通信中进行</a:t>
            </a:r>
            <a:r>
              <a:rPr lang="zh-CN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误码检测</a:t>
            </a:r>
            <a:r>
              <a:rPr lang="zh-CN" altLang="zh-CN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，还应用于计算机系统中用于</a:t>
            </a:r>
            <a:r>
              <a:rPr lang="zh-CN" altLang="zh-CN" noProof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对存储数据进行校验</a:t>
            </a:r>
            <a:r>
              <a:rPr lang="zh-CN" altLang="zh-CN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14925" y="5527675"/>
            <a:ext cx="34639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74LS280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满足单字节检测要求！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78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78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78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782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782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782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>
                                            <p:txEl>
                                              <p:charRg st="1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77825">
                                            <p:txEl>
                                              <p:charRg st="1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77825">
                                            <p:txEl>
                                              <p:charRg st="1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77825">
                                            <p:txEl>
                                              <p:charRg st="11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778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778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778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48" grpId="0"/>
      <p:bldP spid="77848" grpId="1"/>
      <p:bldP spid="77847" grpId="0"/>
      <p:bldP spid="77847" grpId="1"/>
      <p:bldP spid="2" grpId="0"/>
      <p:bldP spid="2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6801" name="对象 -2147482343"/>
          <p:cNvGraphicFramePr/>
          <p:nvPr/>
        </p:nvGraphicFramePr>
        <p:xfrm>
          <a:off x="755650" y="1146175"/>
          <a:ext cx="7575550" cy="424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7035800" imgH="3492500" progId="Visio.Drawing.11">
                  <p:embed/>
                </p:oleObj>
              </mc:Choice>
              <mc:Fallback>
                <p:oleObj name="" r:id="rId1" imgW="7035800" imgH="3492500" progId="Visio.Drawing.11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1146175"/>
                        <a:ext cx="7575550" cy="424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2" name="文本框 3"/>
          <p:cNvSpPr txBox="1"/>
          <p:nvPr/>
        </p:nvSpPr>
        <p:spPr>
          <a:xfrm>
            <a:off x="647700" y="592138"/>
            <a:ext cx="288607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  </a:t>
            </a: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偶校检数</a:t>
            </a:r>
            <a:r>
              <a:rPr lang="zh-CN" altLang="zh-CN" sz="20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字</a:t>
            </a:r>
            <a:r>
              <a:rPr lang="en-US" altLang="zh-CN" sz="200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通信系统 </a:t>
            </a:r>
            <a:endParaRPr lang="en-US" altLang="zh-CN" sz="200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57349"/>
          <p:cNvSpPr/>
          <p:nvPr/>
        </p:nvSpPr>
        <p:spPr>
          <a:xfrm>
            <a:off x="3898900" y="2971800"/>
            <a:ext cx="644525" cy="15906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57349"/>
          <p:cNvSpPr/>
          <p:nvPr/>
        </p:nvSpPr>
        <p:spPr>
          <a:xfrm>
            <a:off x="7670800" y="3790950"/>
            <a:ext cx="660400" cy="11938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3119" y="5549900"/>
            <a:ext cx="2468881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b="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+mn-ea"/>
              </a:rPr>
              <a:t>发送端：产生偶校验码</a:t>
            </a:r>
            <a:endParaRPr lang="zh-CN" altLang="zh-CN" b="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ea typeface="黑体" panose="0201060906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75300" y="5549900"/>
            <a:ext cx="26971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b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2" charset="-122"/>
                <a:sym typeface="宋体" panose="02010600030101010101" pitchFamily="2" charset="-122"/>
              </a:rPr>
              <a:t>接收端：进行偶校验检测</a:t>
            </a:r>
            <a:endParaRPr lang="zh-CN" altLang="zh-CN" b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39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9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/>
      <p:bldP spid="76802" grpId="1"/>
      <p:bldP spid="4" grpId="0"/>
      <p:bldP spid="4" grpId="1"/>
      <p:bldP spid="3" grpId="0" animBg="1"/>
      <p:bldP spid="3" grpId="1" animBg="1"/>
      <p:bldP spid="5" grpId="0"/>
      <p:bldP spid="5" grpId="1"/>
      <p:bldP spid="2" grpId="0" animBg="1"/>
      <p:bldP spid="2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Rectangle 2"/>
          <p:cNvSpPr txBox="1"/>
          <p:nvPr/>
        </p:nvSpPr>
        <p:spPr>
          <a:xfrm>
            <a:off x="1982788" y="2052638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5999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4.4</a:t>
            </a:r>
            <a:r>
              <a:rPr lang="en-US" altLang="zh-CN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 </a:t>
            </a:r>
            <a:r>
              <a:rPr lang="zh-CN" altLang="en-US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组合电路中的竞争</a:t>
            </a:r>
            <a:r>
              <a:rPr lang="en-US" altLang="zh-CN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-</a:t>
            </a:r>
            <a:r>
              <a:rPr lang="zh-CN" altLang="en-US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冒险</a:t>
            </a:r>
            <a:endParaRPr lang="zh-CN" altLang="en-US" sz="4800" b="0" dirty="0">
              <a:latin typeface="Times New Roman" panose="020206030504050203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文本框 77827"/>
          <p:cNvSpPr txBox="1"/>
          <p:nvPr/>
        </p:nvSpPr>
        <p:spPr>
          <a:xfrm>
            <a:off x="590550" y="568325"/>
            <a:ext cx="3349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问题产生的背景</a:t>
            </a: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898" name="文本框 77828"/>
          <p:cNvSpPr txBox="1"/>
          <p:nvPr/>
        </p:nvSpPr>
        <p:spPr>
          <a:xfrm>
            <a:off x="1039813" y="3652838"/>
            <a:ext cx="73898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当组合电路的输入信号发生变化（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ex:AB=01→10)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的瞬间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电路的实际输出是否与真值表描述的输出一样？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9" name="图片 77829"/>
          <p:cNvPicPr>
            <a:picLocks noChangeAspect="1"/>
          </p:cNvPicPr>
          <p:nvPr/>
        </p:nvPicPr>
        <p:blipFill>
          <a:blip r:embed="rId1"/>
          <a:srcRect t="25604"/>
          <a:stretch>
            <a:fillRect/>
          </a:stretch>
        </p:blipFill>
        <p:spPr>
          <a:xfrm>
            <a:off x="1957388" y="1879600"/>
            <a:ext cx="5040312" cy="1855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0" name="文本框 1"/>
          <p:cNvSpPr txBox="1"/>
          <p:nvPr/>
        </p:nvSpPr>
        <p:spPr>
          <a:xfrm>
            <a:off x="590550" y="958850"/>
            <a:ext cx="8061325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在分析和设计组合逻辑电路时，通常用真值表描述电路的逻辑功能。但是，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真值表只是反映了组合电路稳态时输出与输入的关系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0901" name="文本框 77828"/>
          <p:cNvSpPr txBox="1"/>
          <p:nvPr/>
        </p:nvSpPr>
        <p:spPr>
          <a:xfrm>
            <a:off x="1082675" y="5357813"/>
            <a:ext cx="743902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定义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由于竞争有可能在电路的输出端产生不符合逻辑关系的尖峰脉冲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glith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的现象称为</a:t>
            </a:r>
            <a:r>
              <a:rPr lang="zh-CN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竞争-冒险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race-hazard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2" name="矩形 57349"/>
          <p:cNvSpPr/>
          <p:nvPr/>
        </p:nvSpPr>
        <p:spPr>
          <a:xfrm>
            <a:off x="2066925" y="2657475"/>
            <a:ext cx="1677988" cy="576263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3" name="矩形 57349"/>
          <p:cNvSpPr/>
          <p:nvPr/>
        </p:nvSpPr>
        <p:spPr>
          <a:xfrm>
            <a:off x="5032375" y="2709863"/>
            <a:ext cx="1676400" cy="576262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4" name="文本框 3"/>
          <p:cNvSpPr txBox="1"/>
          <p:nvPr/>
        </p:nvSpPr>
        <p:spPr>
          <a:xfrm>
            <a:off x="4029075" y="1971675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稳态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5" name="文本框 4"/>
          <p:cNvSpPr txBox="1"/>
          <p:nvPr/>
        </p:nvSpPr>
        <p:spPr>
          <a:xfrm>
            <a:off x="954088" y="4514850"/>
            <a:ext cx="785177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定义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r>
              <a:rPr lang="zh-CN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把门电路的两个输入信号同时向相反的方向进行跳变这种现象称为</a:t>
            </a:r>
            <a:r>
              <a:rPr lang="zh-CN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竞争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race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9800" y="2776538"/>
            <a:ext cx="6080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Y=0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左箭头 3"/>
          <p:cNvSpPr/>
          <p:nvPr/>
        </p:nvSpPr>
        <p:spPr>
          <a:xfrm>
            <a:off x="1547813" y="2852738"/>
            <a:ext cx="287337" cy="215900"/>
          </a:xfrm>
          <a:prstGeom prst="leftArrow">
            <a:avLst>
              <a:gd name="adj1" fmla="val 50000"/>
              <a:gd name="adj2" fmla="val 49920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67575" y="2776538"/>
            <a:ext cx="6080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6948488" y="2852738"/>
            <a:ext cx="287337" cy="215900"/>
          </a:xfrm>
          <a:prstGeom prst="rightArrow">
            <a:avLst>
              <a:gd name="adj1" fmla="val 50000"/>
              <a:gd name="adj2" fmla="val 49815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下弧形箭头 1"/>
          <p:cNvSpPr/>
          <p:nvPr/>
        </p:nvSpPr>
        <p:spPr>
          <a:xfrm>
            <a:off x="5651500" y="4076700"/>
            <a:ext cx="433388" cy="76200"/>
          </a:xfrm>
          <a:prstGeom prst="curvedUpArrow">
            <a:avLst>
              <a:gd name="adj1" fmla="val 24831"/>
              <a:gd name="adj2" fmla="val 49686"/>
              <a:gd name="adj3" fmla="val 25000"/>
            </a:avLst>
          </a:prstGeom>
          <a:solidFill>
            <a:srgbClr val="FF00FF">
              <a:alpha val="14998"/>
            </a:srgbClr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上弧形箭头 6"/>
          <p:cNvSpPr/>
          <p:nvPr/>
        </p:nvSpPr>
        <p:spPr>
          <a:xfrm>
            <a:off x="5795963" y="3717925"/>
            <a:ext cx="431800" cy="74613"/>
          </a:xfrm>
          <a:prstGeom prst="curvedDownArrow">
            <a:avLst>
              <a:gd name="adj1" fmla="val 25347"/>
              <a:gd name="adj2" fmla="val 50637"/>
              <a:gd name="adj3" fmla="val 25000"/>
            </a:avLst>
          </a:prstGeom>
          <a:solidFill>
            <a:srgbClr val="FF00FF">
              <a:alpha val="14998"/>
            </a:srgbClr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08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08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08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809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" grpId="0"/>
      <p:bldP spid="80897" grpId="1"/>
      <p:bldP spid="80900" grpId="0"/>
      <p:bldP spid="80900" grpId="1"/>
      <p:bldP spid="80904" grpId="0"/>
      <p:bldP spid="80904" grpId="1"/>
      <p:bldP spid="80902" grpId="0" animBg="1"/>
      <p:bldP spid="80902" grpId="1" animBg="1"/>
      <p:bldP spid="4" grpId="0" animBg="1"/>
      <p:bldP spid="4" grpId="1" animBg="1"/>
      <p:bldP spid="3" grpId="0"/>
      <p:bldP spid="3" grpId="1"/>
      <p:bldP spid="80903" grpId="0" animBg="1"/>
      <p:bldP spid="80903" grpId="1" animBg="1"/>
      <p:bldP spid="6" grpId="0" animBg="1"/>
      <p:bldP spid="6" grpId="1" animBg="1"/>
      <p:bldP spid="5" grpId="0"/>
      <p:bldP spid="5" grpId="1"/>
      <p:bldP spid="80898" grpId="0"/>
      <p:bldP spid="80898" grpId="1"/>
      <p:bldP spid="80905" grpId="0"/>
      <p:bldP spid="80905" grpId="1"/>
      <p:bldP spid="80901" grpId="0"/>
      <p:bldP spid="80901" grpId="1"/>
      <p:bldP spid="2" grpId="0" animBg="1"/>
      <p:bldP spid="2" grpId="1" animBg="1"/>
      <p:bldP spid="7" grpId="0" animBg="1"/>
      <p:bldP spid="7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文本框 1"/>
          <p:cNvSpPr txBox="1"/>
          <p:nvPr/>
        </p:nvSpPr>
        <p:spPr>
          <a:xfrm>
            <a:off x="962025" y="1525588"/>
            <a:ext cx="27828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(1)  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A的跳变超前于B时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22" name="图片 19" descr="4-4-1a"/>
          <p:cNvPicPr>
            <a:picLocks noChangeAspect="1"/>
          </p:cNvPicPr>
          <p:nvPr/>
        </p:nvPicPr>
        <p:blipFill>
          <a:blip r:embed="rId1"/>
          <a:srcRect t="20793"/>
          <a:stretch>
            <a:fillRect/>
          </a:stretch>
        </p:blipFill>
        <p:spPr>
          <a:xfrm>
            <a:off x="1389063" y="2070100"/>
            <a:ext cx="1582737" cy="284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文本框 2"/>
          <p:cNvSpPr txBox="1"/>
          <p:nvPr/>
        </p:nvSpPr>
        <p:spPr>
          <a:xfrm>
            <a:off x="1169988" y="5013325"/>
            <a:ext cx="28463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(2)  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A的跳变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滞后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于B时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...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24" name="文本框 102"/>
          <p:cNvSpPr txBox="1"/>
          <p:nvPr/>
        </p:nvSpPr>
        <p:spPr>
          <a:xfrm>
            <a:off x="241300" y="3627438"/>
            <a:ext cx="15271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产生了上跳尖峰脉冲！</a:t>
            </a:r>
            <a:endParaRPr lang="zh-CN" altLang="en-US" b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1312863" y="4273550"/>
            <a:ext cx="1027113" cy="16351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926" name="乘号 4"/>
          <p:cNvSpPr/>
          <p:nvPr/>
        </p:nvSpPr>
        <p:spPr>
          <a:xfrm>
            <a:off x="2079625" y="4162425"/>
            <a:ext cx="676275" cy="647700"/>
          </a:xfrm>
          <a:custGeom>
            <a:avLst/>
            <a:gdLst/>
            <a:ahLst/>
            <a:cxnLst>
              <a:cxn ang="10800000">
                <a:pos x="219616" y="219616"/>
              </a:cxn>
              <a:cxn ang="16200000">
                <a:pos x="694783" y="219616"/>
              </a:cxn>
              <a:cxn ang="0">
                <a:pos x="694783" y="694783"/>
              </a:cxn>
              <a:cxn ang="5400000">
                <a:pos x="219616" y="694783"/>
              </a:cxn>
            </a:cxnLst>
            <a:pathLst>
              <a:path w="914400" h="914400">
                <a:moveTo>
                  <a:pt x="143578" y="295653"/>
                </a:moveTo>
                <a:lnTo>
                  <a:pt x="295653" y="143578"/>
                </a:lnTo>
                <a:lnTo>
                  <a:pt x="457200" y="305124"/>
                </a:lnTo>
                <a:lnTo>
                  <a:pt x="618746" y="143578"/>
                </a:lnTo>
                <a:lnTo>
                  <a:pt x="770821" y="295653"/>
                </a:lnTo>
                <a:lnTo>
                  <a:pt x="609275" y="457200"/>
                </a:lnTo>
                <a:lnTo>
                  <a:pt x="770821" y="618746"/>
                </a:lnTo>
                <a:lnTo>
                  <a:pt x="618746" y="770821"/>
                </a:lnTo>
                <a:lnTo>
                  <a:pt x="457200" y="609275"/>
                </a:lnTo>
                <a:lnTo>
                  <a:pt x="295653" y="770821"/>
                </a:lnTo>
                <a:lnTo>
                  <a:pt x="143578" y="618746"/>
                </a:lnTo>
                <a:lnTo>
                  <a:pt x="305124" y="457200"/>
                </a:lnTo>
                <a:close/>
              </a:path>
            </a:pathLst>
          </a:cu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1927" name="文本框 6"/>
          <p:cNvSpPr txBox="1"/>
          <p:nvPr/>
        </p:nvSpPr>
        <p:spPr>
          <a:xfrm>
            <a:off x="809625" y="563563"/>
            <a:ext cx="172561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</a:t>
            </a:r>
            <a:r>
              <a:rPr lang="zh-CN" altLang="zh-CN" sz="24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与门电路</a:t>
            </a:r>
            <a:endParaRPr lang="zh-CN" altLang="zh-CN" sz="24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8" name="文本框 7"/>
          <p:cNvSpPr txBox="1"/>
          <p:nvPr/>
        </p:nvSpPr>
        <p:spPr>
          <a:xfrm>
            <a:off x="1098550" y="5381625"/>
            <a:ext cx="3675063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这种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预期输出为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低电平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时却产生了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上跳尖峰脉冲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的现象称为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0型冒险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29" name="矩形 57349"/>
          <p:cNvSpPr/>
          <p:nvPr/>
        </p:nvSpPr>
        <p:spPr>
          <a:xfrm>
            <a:off x="2208213" y="2070100"/>
            <a:ext cx="76200" cy="2849563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8863" y="1090613"/>
            <a:ext cx="18430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AB=01→10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9" name="文本框 6"/>
          <p:cNvSpPr txBox="1"/>
          <p:nvPr/>
        </p:nvSpPr>
        <p:spPr>
          <a:xfrm>
            <a:off x="4505325" y="563563"/>
            <a:ext cx="17462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 </a:t>
            </a:r>
            <a:r>
              <a:rPr lang="zh-CN" altLang="zh-CN" sz="24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或门电路</a:t>
            </a:r>
            <a:endParaRPr lang="zh-CN" altLang="zh-CN" sz="24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4438650" y="1525588"/>
            <a:ext cx="27828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(1)  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A的跳变超前于B时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...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4375150" y="1938338"/>
            <a:ext cx="28463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(2)  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A的跳变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滞后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于B时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...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2951" name="图片 57" descr="4-4-1b"/>
          <p:cNvPicPr>
            <a:picLocks noChangeAspect="1"/>
          </p:cNvPicPr>
          <p:nvPr/>
        </p:nvPicPr>
        <p:blipFill>
          <a:blip r:embed="rId2"/>
          <a:srcRect t="21065"/>
          <a:stretch>
            <a:fillRect/>
          </a:stretch>
        </p:blipFill>
        <p:spPr>
          <a:xfrm>
            <a:off x="4883150" y="2476500"/>
            <a:ext cx="1901825" cy="2798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7"/>
          <p:cNvSpPr txBox="1"/>
          <p:nvPr/>
        </p:nvSpPr>
        <p:spPr>
          <a:xfrm>
            <a:off x="4927600" y="5381625"/>
            <a:ext cx="367347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这种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预期输出为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高电平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时却产生了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下跳尖峰脉冲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的现象称为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型冒险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102"/>
          <p:cNvSpPr txBox="1"/>
          <p:nvPr/>
        </p:nvSpPr>
        <p:spPr>
          <a:xfrm>
            <a:off x="6986588" y="4630738"/>
            <a:ext cx="15271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产生了下跳尖峰脉冲！</a:t>
            </a:r>
            <a:endParaRPr lang="zh-CN" altLang="en-US" b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6227763" y="4953000"/>
            <a:ext cx="758825" cy="6032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9" name="对象 8"/>
          <p:cNvGraphicFramePr/>
          <p:nvPr/>
        </p:nvGraphicFramePr>
        <p:xfrm>
          <a:off x="3079750" y="2957513"/>
          <a:ext cx="1693863" cy="140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3" imgW="2066925" imgH="1781175" progId="Paint.Picture">
                  <p:embed/>
                </p:oleObj>
              </mc:Choice>
              <mc:Fallback>
                <p:oleObj name="" r:id="rId3" imgW="2066925" imgH="1781175" progId="Paint.Picture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9750" y="2957513"/>
                        <a:ext cx="1693863" cy="1404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6635750" y="2768600"/>
          <a:ext cx="1878013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5" imgW="2228850" imgH="1847850" progId="Paint.Picture">
                  <p:embed/>
                </p:oleObj>
              </mc:Choice>
              <mc:Fallback>
                <p:oleObj name="" r:id="rId5" imgW="2228850" imgH="1847850" progId="Paint.Picture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35750" y="2768600"/>
                        <a:ext cx="1878013" cy="1504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矩形 57349"/>
          <p:cNvSpPr/>
          <p:nvPr/>
        </p:nvSpPr>
        <p:spPr>
          <a:xfrm>
            <a:off x="3195638" y="3540125"/>
            <a:ext cx="215900" cy="51435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57349"/>
          <p:cNvSpPr/>
          <p:nvPr/>
        </p:nvSpPr>
        <p:spPr>
          <a:xfrm>
            <a:off x="3798888" y="3540125"/>
            <a:ext cx="217487" cy="2667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57349"/>
          <p:cNvSpPr/>
          <p:nvPr/>
        </p:nvSpPr>
        <p:spPr>
          <a:xfrm>
            <a:off x="7466013" y="3402013"/>
            <a:ext cx="217487" cy="515937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57349"/>
          <p:cNvSpPr/>
          <p:nvPr/>
        </p:nvSpPr>
        <p:spPr>
          <a:xfrm>
            <a:off x="6858000" y="3402013"/>
            <a:ext cx="215900" cy="266700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57349"/>
          <p:cNvSpPr/>
          <p:nvPr/>
        </p:nvSpPr>
        <p:spPr>
          <a:xfrm>
            <a:off x="5840413" y="2427288"/>
            <a:ext cx="76200" cy="28479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乘号 4"/>
          <p:cNvSpPr/>
          <p:nvPr/>
        </p:nvSpPr>
        <p:spPr>
          <a:xfrm>
            <a:off x="5840413" y="4627563"/>
            <a:ext cx="674687" cy="647700"/>
          </a:xfrm>
          <a:custGeom>
            <a:avLst/>
            <a:gdLst/>
            <a:ahLst/>
            <a:cxnLst>
              <a:cxn ang="10800000">
                <a:pos x="219616" y="219616"/>
              </a:cxn>
              <a:cxn ang="16200000">
                <a:pos x="694783" y="219616"/>
              </a:cxn>
              <a:cxn ang="0">
                <a:pos x="694783" y="694783"/>
              </a:cxn>
              <a:cxn ang="5400000">
                <a:pos x="219616" y="694783"/>
              </a:cxn>
            </a:cxnLst>
            <a:pathLst>
              <a:path w="914400" h="914400">
                <a:moveTo>
                  <a:pt x="143578" y="295653"/>
                </a:moveTo>
                <a:lnTo>
                  <a:pt x="295653" y="143578"/>
                </a:lnTo>
                <a:lnTo>
                  <a:pt x="457200" y="305124"/>
                </a:lnTo>
                <a:lnTo>
                  <a:pt x="618746" y="143578"/>
                </a:lnTo>
                <a:lnTo>
                  <a:pt x="770821" y="295653"/>
                </a:lnTo>
                <a:lnTo>
                  <a:pt x="609275" y="457200"/>
                </a:lnTo>
                <a:lnTo>
                  <a:pt x="770821" y="618746"/>
                </a:lnTo>
                <a:lnTo>
                  <a:pt x="618746" y="770821"/>
                </a:lnTo>
                <a:lnTo>
                  <a:pt x="457200" y="609275"/>
                </a:lnTo>
                <a:lnTo>
                  <a:pt x="295653" y="770821"/>
                </a:lnTo>
                <a:lnTo>
                  <a:pt x="143578" y="618746"/>
                </a:lnTo>
                <a:lnTo>
                  <a:pt x="305124" y="457200"/>
                </a:lnTo>
                <a:close/>
              </a:path>
            </a:pathLst>
          </a:cu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aphicFrame>
        <p:nvGraphicFramePr>
          <p:cNvPr id="10" name="对象 9"/>
          <p:cNvGraphicFramePr/>
          <p:nvPr/>
        </p:nvGraphicFramePr>
        <p:xfrm>
          <a:off x="2755900" y="587375"/>
          <a:ext cx="13303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7" imgW="2695575" imgH="885825" progId="Paint.Picture">
                  <p:embed/>
                </p:oleObj>
              </mc:Choice>
              <mc:Fallback>
                <p:oleObj name="" r:id="rId7" imgW="2695575" imgH="885825" progId="Paint.Picture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55900" y="587375"/>
                        <a:ext cx="1330325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6515100" y="593725"/>
          <a:ext cx="1309688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9" imgW="2276475" imgH="781050" progId="Paint.Picture">
                  <p:embed/>
                </p:oleObj>
              </mc:Choice>
              <mc:Fallback>
                <p:oleObj name="" r:id="rId9" imgW="2276475" imgH="781050" progId="Paint.Picture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15100" y="593725"/>
                        <a:ext cx="1309688" cy="496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4505325" y="1090613"/>
            <a:ext cx="18430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AB=01→10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00400" y="1090613"/>
            <a:ext cx="4413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lang="en-US" altLang="zh-CN" baseline="-25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pd</a:t>
            </a:r>
            <a:endParaRPr lang="en-US" altLang="zh-CN" baseline="-250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50075" y="1090613"/>
            <a:ext cx="4397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</a:t>
            </a:r>
            <a:r>
              <a:rPr lang="en-US" altLang="zh-CN" baseline="-2500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pd</a:t>
            </a:r>
            <a:endParaRPr lang="en-US" altLang="zh-CN" baseline="-2500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819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819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819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819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39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9" dur="80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0" dur="80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80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19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0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1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8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9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39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7" grpId="0"/>
      <p:bldP spid="81927" grpId="1"/>
      <p:bldP spid="2" grpId="0"/>
      <p:bldP spid="2" grpId="1"/>
      <p:bldP spid="81921" grpId="0"/>
      <p:bldP spid="81921" grpId="1"/>
      <p:bldP spid="80902" grpId="0" animBg="1"/>
      <p:bldP spid="80902" grpId="1" animBg="1"/>
      <p:bldP spid="13" grpId="0" animBg="1"/>
      <p:bldP spid="81929" grpId="0" animBg="1"/>
      <p:bldP spid="81929" grpId="1" animBg="1"/>
      <p:bldP spid="81924" grpId="0"/>
      <p:bldP spid="81924" grpId="1"/>
      <p:bldP spid="81926" grpId="0" animBg="1"/>
      <p:bldP spid="81926" grpId="1" animBg="1"/>
      <p:bldP spid="81923" grpId="0"/>
      <p:bldP spid="81923" grpId="1"/>
      <p:bldP spid="81928" grpId="0"/>
      <p:bldP spid="81928" grpId="1"/>
      <p:bldP spid="82949" grpId="0"/>
      <p:bldP spid="82949" grpId="1"/>
      <p:bldP spid="5" grpId="0"/>
      <p:bldP spid="5" grpId="1"/>
      <p:bldP spid="16" grpId="0" bldLvl="0" animBg="1"/>
      <p:bldP spid="16" grpId="1" animBg="1"/>
      <p:bldP spid="17" grpId="0" bldLvl="0" animBg="1"/>
      <p:bldP spid="17" grpId="1" animBg="1"/>
      <p:bldP spid="7" grpId="0"/>
      <p:bldP spid="7" grpId="1"/>
      <p:bldP spid="3" grpId="0"/>
      <p:bldP spid="3" grpId="1"/>
      <p:bldP spid="6" grpId="0"/>
      <p:bldP spid="6" grpId="1"/>
      <p:bldP spid="14" grpId="0" animBg="1"/>
      <p:bldP spid="14" grpId="1" animBg="1"/>
      <p:bldP spid="15" grpId="0" animBg="1"/>
      <p:bldP spid="15" grpId="1" animBg="1"/>
      <p:bldP spid="20" grpId="0"/>
      <p:bldP spid="20" grpId="1"/>
      <p:bldP spid="12" grpId="0"/>
      <p:bldP spid="12" grpId="1"/>
      <p:bldP spid="19" grpId="0"/>
      <p:bldP spid="19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文本框 6"/>
          <p:cNvSpPr txBox="1"/>
          <p:nvPr/>
        </p:nvSpPr>
        <p:spPr>
          <a:xfrm>
            <a:off x="747713" y="635000"/>
            <a:ext cx="2643187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4.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进一步扩展讨论</a:t>
            </a:r>
            <a:endParaRPr lang="zh-CN" altLang="zh-CN" sz="240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83970" name="图片 808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1906588"/>
            <a:ext cx="3752850" cy="298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3971" name="图片 808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38" y="1147763"/>
            <a:ext cx="1743075" cy="445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2" name="文本框 2"/>
          <p:cNvSpPr txBox="1"/>
          <p:nvPr/>
        </p:nvSpPr>
        <p:spPr>
          <a:xfrm>
            <a:off x="809625" y="1236663"/>
            <a:ext cx="22860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ex: 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对于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2-4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线译码器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2" name="矩形 57349"/>
          <p:cNvSpPr/>
          <p:nvPr/>
        </p:nvSpPr>
        <p:spPr>
          <a:xfrm>
            <a:off x="7032625" y="4222750"/>
            <a:ext cx="350838" cy="6127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57349"/>
          <p:cNvSpPr/>
          <p:nvPr/>
        </p:nvSpPr>
        <p:spPr>
          <a:xfrm>
            <a:off x="6875463" y="4994275"/>
            <a:ext cx="350837" cy="6127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57349"/>
          <p:cNvSpPr/>
          <p:nvPr/>
        </p:nvSpPr>
        <p:spPr>
          <a:xfrm>
            <a:off x="3997325" y="2778125"/>
            <a:ext cx="519113" cy="6127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57349"/>
          <p:cNvSpPr/>
          <p:nvPr/>
        </p:nvSpPr>
        <p:spPr>
          <a:xfrm>
            <a:off x="3997325" y="3609975"/>
            <a:ext cx="581025" cy="6127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57349"/>
          <p:cNvSpPr/>
          <p:nvPr/>
        </p:nvSpPr>
        <p:spPr>
          <a:xfrm>
            <a:off x="3155950" y="1712913"/>
            <a:ext cx="677863" cy="340042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39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39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39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6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9" grpId="0"/>
      <p:bldP spid="83969" grpId="1"/>
      <p:bldP spid="83972" grpId="0"/>
      <p:bldP spid="83972" grpId="1"/>
      <p:bldP spid="80902" grpId="0" animBg="1"/>
      <p:bldP spid="80902" grpId="1" animBg="1"/>
      <p:bldP spid="2" grpId="0" animBg="1"/>
      <p:bldP spid="2" grpId="1" animBg="1"/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3" name="文本框 6"/>
          <p:cNvSpPr txBox="1"/>
          <p:nvPr/>
        </p:nvSpPr>
        <p:spPr>
          <a:xfrm>
            <a:off x="809625" y="635000"/>
            <a:ext cx="40544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5.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竞争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冒险现象的检查方法</a:t>
            </a:r>
            <a:endParaRPr lang="zh-CN" altLang="zh-CN" sz="240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4994" name="文本框 102"/>
          <p:cNvSpPr txBox="1"/>
          <p:nvPr/>
        </p:nvSpPr>
        <p:spPr>
          <a:xfrm>
            <a:off x="809625" y="1570038"/>
            <a:ext cx="7602538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如果在函数表达式同时存在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A'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，那么称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为具有竞争能力的变量。对于具有竞争能力的变量，如果将其余变量任意取值时，如果函数表达式能够转化成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Y= A'A</a:t>
            </a:r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（与逻辑）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或者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Y=A'+A</a:t>
            </a:r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（或逻辑）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两者形式之一的，则说明变量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不但具有竞争能力，而且存在竞争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-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冒险。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4995" name="文本框 1"/>
          <p:cNvSpPr txBox="1"/>
          <p:nvPr/>
        </p:nvSpPr>
        <p:spPr>
          <a:xfrm>
            <a:off x="968375" y="1201738"/>
            <a:ext cx="42052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</a:rPr>
              <a:t>单变量的竞争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</a:rPr>
              <a:t>冒险现象比较容易检查。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6" name="文本框 3"/>
          <p:cNvSpPr txBox="1"/>
          <p:nvPr/>
        </p:nvSpPr>
        <p:spPr>
          <a:xfrm>
            <a:off x="931863" y="3594100"/>
            <a:ext cx="1466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Y1=AB+A'C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505075" y="3781425"/>
            <a:ext cx="3579813" cy="7938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998" name="文本框 5"/>
          <p:cNvSpPr txBox="1"/>
          <p:nvPr/>
        </p:nvSpPr>
        <p:spPr>
          <a:xfrm>
            <a:off x="6154738" y="3600450"/>
            <a:ext cx="11795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Y1=A+A'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999" name="文本框 7"/>
          <p:cNvSpPr txBox="1"/>
          <p:nvPr/>
        </p:nvSpPr>
        <p:spPr>
          <a:xfrm>
            <a:off x="3363913" y="3421063"/>
            <a:ext cx="17573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取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、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同时为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000" name="文本框 8"/>
          <p:cNvSpPr txBox="1"/>
          <p:nvPr/>
        </p:nvSpPr>
        <p:spPr>
          <a:xfrm>
            <a:off x="931863" y="4038600"/>
            <a:ext cx="18923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=AB+A'C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+BC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781300" y="4217988"/>
            <a:ext cx="3375025" cy="317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002" name="文本框 10"/>
          <p:cNvSpPr txBox="1"/>
          <p:nvPr/>
        </p:nvSpPr>
        <p:spPr>
          <a:xfrm>
            <a:off x="6156325" y="4035425"/>
            <a:ext cx="7477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85004" name="对象 -2147482330"/>
          <p:cNvGraphicFramePr>
            <a:graphicFrameLocks noChangeAspect="1"/>
          </p:cNvGraphicFramePr>
          <p:nvPr/>
        </p:nvGraphicFramePr>
        <p:xfrm>
          <a:off x="1670050" y="4548188"/>
          <a:ext cx="5143500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1" imgW="3077845" imgH="1020445" progId="Visio.Drawing.11">
                  <p:embed/>
                </p:oleObj>
              </mc:Choice>
              <mc:Fallback>
                <p:oleObj name="" r:id="rId1" imgW="3077845" imgH="1020445" progId="Visio.Drawing.11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0050" y="4548188"/>
                        <a:ext cx="5143500" cy="1690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7"/>
          <p:cNvSpPr txBox="1"/>
          <p:nvPr/>
        </p:nvSpPr>
        <p:spPr>
          <a:xfrm>
            <a:off x="3416300" y="3849688"/>
            <a:ext cx="17573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取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、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同时为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902" name="矩形 57349"/>
          <p:cNvSpPr/>
          <p:nvPr/>
        </p:nvSpPr>
        <p:spPr>
          <a:xfrm>
            <a:off x="5664200" y="5003800"/>
            <a:ext cx="492125" cy="1020763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49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49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49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7" dur="80"/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8" dur="80"/>
                                        <p:tgtEl>
                                          <p:spTgt spid="850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80"/>
                                        <p:tgtEl>
                                          <p:spTgt spid="850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5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3" grpId="0"/>
      <p:bldP spid="84993" grpId="1"/>
      <p:bldP spid="84995" grpId="0"/>
      <p:bldP spid="84995" grpId="1"/>
      <p:bldP spid="84994" grpId="0"/>
      <p:bldP spid="84994" grpId="1"/>
      <p:bldP spid="84996" grpId="0"/>
      <p:bldP spid="84996" grpId="1"/>
      <p:bldP spid="84999" grpId="0"/>
      <p:bldP spid="84999" grpId="1"/>
      <p:bldP spid="84998" grpId="0"/>
      <p:bldP spid="84998" grpId="1"/>
      <p:bldP spid="85000" grpId="0"/>
      <p:bldP spid="85000" grpId="1"/>
      <p:bldP spid="2" grpId="0"/>
      <p:bldP spid="2" grpId="1"/>
      <p:bldP spid="85002" grpId="0"/>
      <p:bldP spid="85002" grpId="1"/>
      <p:bldP spid="80902" grpId="0" bldLvl="0" animBg="1"/>
      <p:bldP spid="80902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文本框 3"/>
          <p:cNvSpPr txBox="1"/>
          <p:nvPr/>
        </p:nvSpPr>
        <p:spPr>
          <a:xfrm>
            <a:off x="598488" y="539750"/>
            <a:ext cx="794702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上述方法只能检查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</a:rPr>
              <a:t>单变量的竞争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</a:rPr>
              <a:t>冒险现象。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对于复杂的数字系统，门电路往往是在两个或两个以上的输入信号之间发生竞争，这时就很难从函数表达式或卡诺图发现所有的竞争-冒险了。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018" name="文本框 4"/>
          <p:cNvSpPr txBox="1"/>
          <p:nvPr/>
        </p:nvSpPr>
        <p:spPr>
          <a:xfrm>
            <a:off x="598488" y="1814513"/>
            <a:ext cx="7947025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在现代数字系统设计中，广泛应用计算机仿真的方法来排查电路的竞争-冒险现象。用计算机程序产生所有可能的输入信号的取值组合，运行仿真软件，分析电路的输出以排查所有潜在的竞争-冒险。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019" name="文本框 5"/>
          <p:cNvSpPr txBox="1"/>
          <p:nvPr/>
        </p:nvSpPr>
        <p:spPr>
          <a:xfrm>
            <a:off x="822325" y="3270250"/>
            <a:ext cx="40544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6.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竞争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冒险现象的消除方法</a:t>
            </a:r>
            <a:endParaRPr lang="zh-CN" altLang="en-US" sz="24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6020" name="文本框 6"/>
          <p:cNvSpPr txBox="1"/>
          <p:nvPr/>
        </p:nvSpPr>
        <p:spPr>
          <a:xfrm>
            <a:off x="873125" y="3929063"/>
            <a:ext cx="23574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 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修改逻辑设计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6021" name="图片 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4000500"/>
            <a:ext cx="3497263" cy="2090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22" name="文本框 7"/>
          <p:cNvSpPr txBox="1"/>
          <p:nvPr/>
        </p:nvSpPr>
        <p:spPr>
          <a:xfrm>
            <a:off x="1338263" y="4486275"/>
            <a:ext cx="1325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Y=AB+A'C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023" name="文本框 8"/>
          <p:cNvSpPr txBox="1"/>
          <p:nvPr/>
        </p:nvSpPr>
        <p:spPr>
          <a:xfrm>
            <a:off x="1338263" y="5372100"/>
            <a:ext cx="17510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Y=AB+A'C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+BC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024" name="下箭头 11"/>
          <p:cNvSpPr/>
          <p:nvPr/>
        </p:nvSpPr>
        <p:spPr>
          <a:xfrm>
            <a:off x="1954213" y="4943475"/>
            <a:ext cx="196850" cy="328613"/>
          </a:xfrm>
          <a:prstGeom prst="downArrow">
            <a:avLst>
              <a:gd name="adj1" fmla="val 50000"/>
              <a:gd name="adj2" fmla="val 49771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9275" y="4575175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冗余项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>
            <a:stCxn id="2" idx="2"/>
          </p:cNvCxnSpPr>
          <p:nvPr/>
        </p:nvCxnSpPr>
        <p:spPr>
          <a:xfrm flipH="1">
            <a:off x="3059113" y="4943475"/>
            <a:ext cx="466725" cy="50165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902" name="矩形 57349"/>
          <p:cNvSpPr/>
          <p:nvPr/>
        </p:nvSpPr>
        <p:spPr>
          <a:xfrm>
            <a:off x="6450013" y="5445125"/>
            <a:ext cx="839787" cy="46037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9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7" grpId="0"/>
      <p:bldP spid="86017" grpId="1"/>
      <p:bldP spid="86018" grpId="0"/>
      <p:bldP spid="86018" grpId="1"/>
      <p:bldP spid="86019" grpId="0"/>
      <p:bldP spid="86019" grpId="1"/>
      <p:bldP spid="86020" grpId="0"/>
      <p:bldP spid="86020" grpId="1"/>
      <p:bldP spid="86022" grpId="0"/>
      <p:bldP spid="86022" grpId="1"/>
      <p:bldP spid="86024" grpId="0" animBg="1"/>
      <p:bldP spid="86024" grpId="1" animBg="1"/>
      <p:bldP spid="86023" grpId="0"/>
      <p:bldP spid="86023" grpId="1"/>
      <p:bldP spid="2" grpId="0"/>
      <p:bldP spid="2" grpId="1"/>
      <p:bldP spid="80902" grpId="0" bldLvl="0" animBg="1"/>
      <p:bldP spid="8090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AutoShape 5"/>
          <p:cNvSpPr/>
          <p:nvPr/>
        </p:nvSpPr>
        <p:spPr>
          <a:xfrm>
            <a:off x="911225" y="1876425"/>
            <a:ext cx="7413625" cy="922338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文本框 10243"/>
          <p:cNvSpPr txBox="1"/>
          <p:nvPr/>
        </p:nvSpPr>
        <p:spPr>
          <a:xfrm>
            <a:off x="1073150" y="2987675"/>
            <a:ext cx="33670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仿宋_GB2312" pitchFamily="1" charset="-122"/>
              </a:rPr>
              <a:t>◆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思考：谁是因，谁是果？</a:t>
            </a:r>
            <a:r>
              <a:rPr lang="zh-CN" altLang="en-US" dirty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endParaRPr lang="zh-CN" altLang="en-US" dirty="0">
              <a:solidFill>
                <a:srgbClr val="C0C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矩形 10244"/>
          <p:cNvSpPr/>
          <p:nvPr/>
        </p:nvSpPr>
        <p:spPr>
          <a:xfrm>
            <a:off x="1073150" y="3248025"/>
            <a:ext cx="3995738" cy="300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约定：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分别表示三个开关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表示灯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则 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Y=F(A,B,C);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(2)  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A,B,C=0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表示开关断开，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A,B,C=1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表示开关闭合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; 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Y=1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表示灯亮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 Y=0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表示灯不亮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(3) 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并设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ABC=000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,Y=0.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244" name="文本框 99"/>
          <p:cNvSpPr txBox="1"/>
          <p:nvPr/>
        </p:nvSpPr>
        <p:spPr>
          <a:xfrm>
            <a:off x="1001713" y="1876425"/>
            <a:ext cx="7291388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【例</a:t>
            </a:r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4-1</a:t>
            </a:r>
            <a:r>
              <a:rPr lang="zh-CN" altLang="en-US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】 设计用三个开关控制一个灯的逻辑电路，要求改变任何一个开关的状态都能控制灯由亮变灭或者由灭变亮。</a:t>
            </a:r>
            <a:endParaRPr lang="zh-CN" altLang="en-US" noProof="1">
              <a:solidFill>
                <a:schemeClr val="accent3"/>
              </a:solidFill>
              <a:latin typeface="Comic Sans MS" panose="030F0702030302020204" pitchFamily="2" charset="0"/>
              <a:cs typeface="Comic Sans MS" panose="030F0702030302020204" pitchFamily="2" charset="0"/>
            </a:endParaRPr>
          </a:p>
        </p:txBody>
      </p:sp>
      <p:sp>
        <p:nvSpPr>
          <p:cNvPr id="10278" name="文本框 13314"/>
          <p:cNvSpPr txBox="1"/>
          <p:nvPr/>
        </p:nvSpPr>
        <p:spPr>
          <a:xfrm>
            <a:off x="636572" y="564184"/>
            <a:ext cx="424022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1. </a:t>
            </a:r>
            <a:r>
              <a:rPr lang="zh-CN" altLang="en-US" sz="2400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组合逻辑电路的设计方法</a:t>
            </a:r>
            <a:endParaRPr lang="zh-CN" altLang="en-US" sz="2400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279" name="文本框 2"/>
          <p:cNvSpPr txBox="1"/>
          <p:nvPr/>
        </p:nvSpPr>
        <p:spPr>
          <a:xfrm>
            <a:off x="911225" y="954088"/>
            <a:ext cx="779303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  所谓组合逻辑电路设计，就是对于给定的实际问题，设计出能够实现功能要求的组合逻辑电路。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05475" y="3025775"/>
            <a:ext cx="23177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ABC=000,Y=0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3013" y="3025775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推理：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273675" y="3427413"/>
            <a:ext cx="431800" cy="263525"/>
          </a:xfrm>
          <a:prstGeom prst="rightArrow">
            <a:avLst>
              <a:gd name="adj1" fmla="val 50000"/>
              <a:gd name="adj2" fmla="val 49763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92788" y="3394075"/>
            <a:ext cx="32289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ABC=100,010,001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Y=1;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0800" y="3795713"/>
            <a:ext cx="23177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ABC=100,Y=1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273675" y="4235450"/>
            <a:ext cx="431800" cy="263525"/>
          </a:xfrm>
          <a:prstGeom prst="rightArrow">
            <a:avLst>
              <a:gd name="adj1" fmla="val 50000"/>
              <a:gd name="adj2" fmla="val 49763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92788" y="4164013"/>
            <a:ext cx="27225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ABC=110,101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Y=0;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0800" y="4532313"/>
            <a:ext cx="23177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ABC=010,Y=1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57875" y="4921250"/>
            <a:ext cx="25844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ABC=011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Y=0;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360988" y="4973638"/>
            <a:ext cx="431800" cy="263525"/>
          </a:xfrm>
          <a:prstGeom prst="rightArrow">
            <a:avLst>
              <a:gd name="adj1" fmla="val 50000"/>
              <a:gd name="adj2" fmla="val 49763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0800" y="5341938"/>
            <a:ext cx="23177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ABC=011,Y=0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360988" y="5870575"/>
            <a:ext cx="431800" cy="263525"/>
          </a:xfrm>
          <a:prstGeom prst="rightArrow">
            <a:avLst>
              <a:gd name="adj1" fmla="val 50000"/>
              <a:gd name="adj2" fmla="val 49763"/>
            </a:avLst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0"/>
            <a:tileRect/>
          </a:gradFill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57875" y="5799138"/>
            <a:ext cx="18176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ABC=111,Y=1.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02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02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1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2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8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8" grpId="0"/>
      <p:bldP spid="10278" grpId="1"/>
      <p:bldP spid="10279" grpId="0"/>
      <p:bldP spid="10279" grpId="1"/>
      <p:bldP spid="10241" grpId="0" animBg="1"/>
      <p:bldP spid="10241" grpId="1" animBg="1"/>
      <p:bldP spid="10244" grpId="0"/>
      <p:bldP spid="10244" grpId="1"/>
      <p:bldP spid="10242" grpId="0"/>
      <p:bldP spid="10243" grpId="0"/>
      <p:bldP spid="10243" grpId="1"/>
      <p:bldP spid="4" grpId="0"/>
      <p:bldP spid="4" grpId="1"/>
      <p:bldP spid="3" grpId="0"/>
      <p:bldP spid="3" grpId="1"/>
      <p:bldP spid="5" grpId="0" animBg="1"/>
      <p:bldP spid="5" grpId="1" animBg="1"/>
      <p:bldP spid="6" grpId="0"/>
      <p:bldP spid="6" grpId="1"/>
      <p:bldP spid="7" grpId="0"/>
      <p:bldP spid="7" grpId="1"/>
      <p:bldP spid="8" grpId="0" animBg="1"/>
      <p:bldP spid="8" grpId="1" animBg="1"/>
      <p:bldP spid="9" grpId="0"/>
      <p:bldP spid="9" grpId="1"/>
      <p:bldP spid="10" grpId="0"/>
      <p:bldP spid="10" grpId="1"/>
      <p:bldP spid="12" grpId="0" animBg="1"/>
      <p:bldP spid="12" grpId="1" animBg="1"/>
      <p:bldP spid="11" grpId="0"/>
      <p:bldP spid="11" grpId="1"/>
      <p:bldP spid="13" grpId="0"/>
      <p:bldP spid="13" grpId="1"/>
      <p:bldP spid="14" grpId="0" bldLvl="0" animBg="1"/>
      <p:bldP spid="14" grpId="1" animBg="1"/>
      <p:bldP spid="15" grpId="0"/>
      <p:bldP spid="15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文本框 6"/>
          <p:cNvSpPr txBox="1"/>
          <p:nvPr/>
        </p:nvSpPr>
        <p:spPr>
          <a:xfrm>
            <a:off x="696913" y="644525"/>
            <a:ext cx="23590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(2)</a:t>
            </a:r>
            <a:r>
              <a:rPr lang="zh-CN" altLang="zh-CN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引入选通脉冲</a:t>
            </a:r>
            <a:endParaRPr lang="zh-CN" altLang="zh-CN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87042" name="图片 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933450"/>
            <a:ext cx="5937250" cy="3919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4" name="文本框 1"/>
          <p:cNvSpPr txBox="1"/>
          <p:nvPr/>
        </p:nvSpPr>
        <p:spPr>
          <a:xfrm>
            <a:off x="1000125" y="5048250"/>
            <a:ext cx="23590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(3)</a:t>
            </a:r>
            <a:r>
              <a:rPr lang="zh-CN" altLang="zh-CN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接入滤波电容</a:t>
            </a:r>
            <a:endParaRPr lang="zh-CN" altLang="zh-CN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902" name="矩形 57349"/>
          <p:cNvSpPr/>
          <p:nvPr/>
        </p:nvSpPr>
        <p:spPr>
          <a:xfrm>
            <a:off x="6286500" y="1012825"/>
            <a:ext cx="501650" cy="3716338"/>
          </a:xfrm>
          <a:prstGeom prst="rect">
            <a:avLst/>
          </a:prstGeom>
          <a:solidFill>
            <a:srgbClr val="7F7F7F">
              <a:alpha val="14999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259138" y="5311775"/>
          <a:ext cx="9906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2" imgW="990600" imgH="695325" progId="Paint.Picture">
                  <p:embed/>
                </p:oleObj>
              </mc:Choice>
              <mc:Fallback>
                <p:oleObj name="" r:id="rId2" imgW="990600" imgH="695325" progId="Paint.Picture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59138" y="5311775"/>
                        <a:ext cx="990600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095875" y="5330825"/>
          <a:ext cx="12954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4" imgW="1295400" imgH="676275" progId="Paint.Picture">
                  <p:embed/>
                </p:oleObj>
              </mc:Choice>
              <mc:Fallback>
                <p:oleObj name="" r:id="rId4" imgW="1295400" imgH="676275" progId="Paint.Picture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5875" y="5330825"/>
                        <a:ext cx="1295400" cy="67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7349"/>
          <p:cNvSpPr/>
          <p:nvPr/>
        </p:nvSpPr>
        <p:spPr>
          <a:xfrm>
            <a:off x="5622925" y="1035050"/>
            <a:ext cx="501650" cy="3716338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70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70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70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1" grpId="0"/>
      <p:bldP spid="87041" grpId="1"/>
      <p:bldP spid="80902" grpId="0" bldLvl="0" animBg="1"/>
      <p:bldP spid="80902" grpId="1" animBg="1"/>
      <p:bldP spid="87044" grpId="0"/>
      <p:bldP spid="87044" grpId="1"/>
      <p:bldP spid="6" grpId="0" bldLvl="0" animBg="1"/>
      <p:bldP spid="6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43268" y="622300"/>
            <a:ext cx="23098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altLang="zh-CN" sz="24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138" name="文本框 3"/>
          <p:cNvSpPr txBox="1"/>
          <p:nvPr/>
        </p:nvSpPr>
        <p:spPr>
          <a:xfrm>
            <a:off x="743268" y="1082675"/>
            <a:ext cx="7894637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4-20. 异或门和同或门是否存在竞争-冒险现象？试分析说明。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3268" y="2500313"/>
            <a:ext cx="810736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4-21. 组合电路产生竞争-冒险现象的本质原因是什么？结合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线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-4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线译码器进行分析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说明。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3022600" y="3290888"/>
          <a:ext cx="3194050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1" imgW="3714750" imgH="3438525" progId="Paint.Picture">
                  <p:embed/>
                </p:oleObj>
              </mc:Choice>
              <mc:Fallback>
                <p:oleObj name="" r:id="rId1" imgW="3714750" imgH="3438525" progId="Paint.Picture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2600" y="3290888"/>
                        <a:ext cx="3194050" cy="2944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2155825" y="1743075"/>
          <a:ext cx="360521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3" imgW="6858000" imgH="1447800" progId="Paint.Picture">
                  <p:embed/>
                </p:oleObj>
              </mc:Choice>
              <mc:Fallback>
                <p:oleObj name="" r:id="rId3" imgW="6858000" imgH="1447800" progId="Paint.Picture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5825" y="1743075"/>
                        <a:ext cx="3605213" cy="695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1138" grpId="0"/>
      <p:bldP spid="91138" grpId="1"/>
      <p:bldP spid="2" grpId="0"/>
      <p:bldP spid="2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Rectangle 2"/>
          <p:cNvSpPr txBox="1"/>
          <p:nvPr/>
        </p:nvSpPr>
        <p:spPr>
          <a:xfrm>
            <a:off x="2267268" y="220440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5999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4.5</a:t>
            </a:r>
            <a:r>
              <a:rPr lang="en-US" altLang="zh-CN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 </a:t>
            </a:r>
            <a:r>
              <a:rPr lang="zh-CN" altLang="en-US" sz="4800" b="0" dirty="0">
                <a:latin typeface="Times New Roman" panose="02020603050405020304" pitchFamily="2" charset="0"/>
                <a:ea typeface="黑体" panose="02010609060101010101" pitchFamily="2" charset="-122"/>
              </a:rPr>
              <a:t>设计实践</a:t>
            </a:r>
            <a:endParaRPr lang="zh-CN" altLang="en-US" sz="4800" b="0" dirty="0">
              <a:latin typeface="Times New Roman" panose="020206030504050203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5" name="文本框 26627"/>
          <p:cNvSpPr txBox="1"/>
          <p:nvPr/>
        </p:nvSpPr>
        <p:spPr>
          <a:xfrm>
            <a:off x="539750" y="692785"/>
            <a:ext cx="2232025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ts val="0"/>
              </a:spcBef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-3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线优先编码器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74HC148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8678" name="图片 266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772920"/>
            <a:ext cx="1809750" cy="1057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图片 348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58" y="1556703"/>
            <a:ext cx="1250950" cy="1166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34817"/>
          <p:cNvSpPr txBox="1"/>
          <p:nvPr/>
        </p:nvSpPr>
        <p:spPr>
          <a:xfrm>
            <a:off x="2806700" y="641349"/>
            <a:ext cx="186817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ts val="0"/>
              </a:spcBef>
            </a:pP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3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线</a:t>
            </a: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-8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线译码器</a:t>
            </a:r>
            <a:endParaRPr lang="zh-CN" altLang="en-US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eaLnBrk="0" hangingPunct="0">
              <a:spcBef>
                <a:spcPts val="0"/>
              </a:spcBef>
            </a:pPr>
            <a:r>
              <a:rPr lang="en-US" altLang="zh-CN" noProof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74HC138</a:t>
            </a:r>
            <a:endParaRPr lang="en-US" altLang="zh-CN" noProof="1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  <p:sp>
        <p:nvSpPr>
          <p:cNvPr id="52225" name="文本框 56321"/>
          <p:cNvSpPr txBox="1"/>
          <p:nvPr/>
        </p:nvSpPr>
        <p:spPr>
          <a:xfrm>
            <a:off x="6371908" y="620395"/>
            <a:ext cx="227171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 eaLnBrk="0" hangingPunct="0">
              <a:spcBef>
                <a:spcPts val="0"/>
              </a:spcBef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数据选择器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74HC151/3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52226" name="图片 563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070" y="2204403"/>
            <a:ext cx="1270000" cy="1216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4" name="图片 686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15" y="4659630"/>
            <a:ext cx="1471930" cy="88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文本框 68612"/>
          <p:cNvSpPr txBox="1"/>
          <p:nvPr/>
        </p:nvSpPr>
        <p:spPr>
          <a:xfrm>
            <a:off x="755650" y="3573145"/>
            <a:ext cx="2198688" cy="645160"/>
          </a:xfrm>
          <a:prstGeom prst="rect">
            <a:avLst/>
          </a:prstGeom>
          <a:noFill/>
          <a:ln w="12700" cap="flat" cmpd="sng">
            <a:solidFill>
              <a:srgbClr val="009AD0"/>
            </a:solidFill>
            <a:prstDash val="dashDot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pPr eaLnBrk="0" hangingPunct="0">
              <a:spcBef>
                <a:spcPts val="0"/>
              </a:spcBef>
            </a:pPr>
            <a:r>
              <a:rPr lang="en-US" altLang="zh-CN" noProof="1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noProof="1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位超前进位加法器</a:t>
            </a:r>
            <a:endParaRPr lang="en-US" altLang="zh-CN" noProof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ts val="0"/>
              </a:spcBef>
            </a:pPr>
            <a:r>
              <a:rPr lang="en-US" altLang="zh-CN" noProof="1" dirty="0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  </a:t>
            </a:r>
            <a:r>
              <a:rPr lang="en-US" altLang="zh-CN" noProof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74LS283</a:t>
            </a:r>
            <a:endParaRPr lang="en-US" altLang="zh-CN" noProof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1681" name="文本框 73730"/>
          <p:cNvSpPr txBox="1"/>
          <p:nvPr/>
        </p:nvSpPr>
        <p:spPr>
          <a:xfrm>
            <a:off x="3063558" y="3644583"/>
            <a:ext cx="2016125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>
              <a:spcBef>
                <a:spcPts val="0"/>
              </a:spcBef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位数值比较器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0"/>
              </a:spcBef>
            </a:pP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74HC85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71682" name="图片 73731"/>
          <p:cNvPicPr>
            <a:picLocks noChangeAspect="1"/>
          </p:cNvPicPr>
          <p:nvPr/>
        </p:nvPicPr>
        <p:blipFill>
          <a:blip r:embed="rId5"/>
          <a:srcRect r="25171"/>
          <a:stretch>
            <a:fillRect/>
          </a:stretch>
        </p:blipFill>
        <p:spPr>
          <a:xfrm>
            <a:off x="3491865" y="4580890"/>
            <a:ext cx="1254125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5" name="文本框 3"/>
          <p:cNvSpPr txBox="1"/>
          <p:nvPr/>
        </p:nvSpPr>
        <p:spPr>
          <a:xfrm>
            <a:off x="5708650" y="3791585"/>
            <a:ext cx="2663190" cy="7378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>
              <a:lnSpc>
                <a:spcPct val="100000"/>
              </a:lnSpc>
            </a:pPr>
            <a:r>
              <a:rPr lang="en-US" altLang="zh-CN" sz="2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奇偶校验发生/校验器</a:t>
            </a:r>
            <a:endParaRPr lang="en-US" altLang="zh-CN" sz="20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00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en-US" altLang="zh-CN" sz="2000" b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 b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74LS280 </a:t>
            </a:r>
            <a:endParaRPr lang="en-US" altLang="zh-CN" sz="2000" b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081" name="文本框 52225"/>
          <p:cNvSpPr txBox="1"/>
          <p:nvPr/>
        </p:nvSpPr>
        <p:spPr>
          <a:xfrm>
            <a:off x="4435793" y="568315"/>
            <a:ext cx="22320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 eaLnBrk="0" hangingPunct="0">
              <a:spcBef>
                <a:spcPts val="0"/>
              </a:spcBef>
            </a:pPr>
            <a:r>
              <a:rPr lang="en-US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BCD</a:t>
            </a: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七段</a:t>
            </a:r>
            <a:endParaRPr lang="zh-CN" altLang="en-US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0"/>
              </a:spcBef>
            </a:pPr>
            <a:r>
              <a:rPr 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显示译码</a:t>
            </a:r>
            <a:r>
              <a:rPr lang="zh-CN" altLang="zh-CN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器</a:t>
            </a:r>
            <a:endParaRPr lang="en-US" altLang="zh-CN" noProof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0"/>
              </a:spcBef>
            </a:pPr>
            <a:r>
              <a:rPr lang="en-US" altLang="zh-CN" noProof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CD4511B</a:t>
            </a:r>
            <a:endParaRPr lang="zh-CN" altLang="en-US" noProof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5060" name="图片 522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06670" y="1700213"/>
            <a:ext cx="1265238" cy="90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52~B)N])$UN%LXX6F]_)QS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925" y="1340485"/>
            <a:ext cx="1412875" cy="819150"/>
          </a:xfrm>
          <a:prstGeom prst="rect">
            <a:avLst/>
          </a:prstGeom>
        </p:spPr>
      </p:pic>
      <p:pic>
        <p:nvPicPr>
          <p:cNvPr id="8" name="图片 7" descr="%`O8(DCFL7{Q{I0FT$0DV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0470" y="4796790"/>
            <a:ext cx="1724660" cy="1007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8675" grpId="0"/>
      <p:bldP spid="28675" grpId="1"/>
      <p:bldP spid="3" grpId="0"/>
      <p:bldP spid="3" grpId="1"/>
      <p:bldP spid="52225" grpId="0"/>
      <p:bldP spid="52225" grpId="1"/>
      <p:bldP spid="64515" grpId="0" animBg="1"/>
      <p:bldP spid="64515" grpId="1" animBg="1"/>
      <p:bldP spid="71681" grpId="0"/>
      <p:bldP spid="71681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55968" y="548323"/>
            <a:ext cx="8107362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>
                <a:latin typeface="Comic Sans MS" panose="030F0702030302020204" pitchFamily="2" charset="0"/>
                <a:ea typeface="宋体" panose="02010600030101010101" pitchFamily="2" charset="-122"/>
              </a:rPr>
              <a:t>由于</a:t>
            </a:r>
            <a:r>
              <a:rPr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译码器可以实现多个逻辑函数，数据选择器可以实现功能选择</a:t>
            </a:r>
            <a:r>
              <a:rPr>
                <a:latin typeface="Comic Sans MS" panose="030F0702030302020204" pitchFamily="2" charset="0"/>
                <a:ea typeface="宋体" panose="02010600030101010101" pitchFamily="2" charset="-122"/>
              </a:rPr>
              <a:t>，因此本设计基于译码器和数据选择器搭建门电路功能实验电路。</a:t>
            </a:r>
            <a:endParaRPr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-2147482328"/>
          <p:cNvGraphicFramePr>
            <a:graphicFrameLocks noChangeAspect="1"/>
          </p:cNvGraphicFramePr>
          <p:nvPr/>
        </p:nvGraphicFramePr>
        <p:xfrm>
          <a:off x="1115695" y="3581400"/>
          <a:ext cx="1639570" cy="2404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901700" imgH="1562100" progId="Equation.3">
                  <p:embed/>
                </p:oleObj>
              </mc:Choice>
              <mc:Fallback>
                <p:oleObj name="" r:id="rId1" imgW="901700" imgH="15621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5695" y="3581400"/>
                        <a:ext cx="1639570" cy="24041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327"/>
          <p:cNvGraphicFramePr>
            <a:graphicFrameLocks noChangeAspect="1"/>
          </p:cNvGraphicFramePr>
          <p:nvPr/>
        </p:nvGraphicFramePr>
        <p:xfrm>
          <a:off x="3563620" y="3644900"/>
          <a:ext cx="4829810" cy="248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644900" imgH="1562100" progId="Equation.3">
                  <p:embed/>
                </p:oleObj>
              </mc:Choice>
              <mc:Fallback>
                <p:oleObj name="" r:id="rId3" imgW="3644900" imgH="1562100" progId="Equation.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620" y="3644900"/>
                        <a:ext cx="4829810" cy="24879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420110" y="1341120"/>
            <a:ext cx="364045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>
                <a:latin typeface="Comic Sans MS" panose="030F0702030302020204" pitchFamily="2" charset="0"/>
                <a:ea typeface="宋体" panose="02010600030101010101" pitchFamily="2" charset="-122"/>
              </a:rPr>
              <a:t>由于Z</a:t>
            </a:r>
            <a:r>
              <a:rPr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>
                <a:latin typeface="Comic Sans MS" panose="030F0702030302020204" pitchFamily="2" charset="0"/>
                <a:ea typeface="宋体" panose="02010600030101010101" pitchFamily="2" charset="-122"/>
              </a:rPr>
              <a:t>~Z</a:t>
            </a:r>
            <a:r>
              <a:rPr baseline="-25000"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>
                <a:latin typeface="Comic Sans MS" panose="030F0702030302020204" pitchFamily="2" charset="0"/>
                <a:ea typeface="宋体" panose="02010600030101010101" pitchFamily="2" charset="-122"/>
              </a:rPr>
              <a:t>最多为三变量逻辑函数，因此选择3线-8线译码器74HC138附加必要的门电路实现。因</a:t>
            </a:r>
            <a:r>
              <a:rPr lang="zh-CN">
                <a:latin typeface="Comic Sans MS" panose="030F0702030302020204" pitchFamily="2" charset="0"/>
                <a:ea typeface="宋体" panose="02010600030101010101" pitchFamily="2" charset="-122"/>
              </a:rPr>
              <a:t>为</a:t>
            </a:r>
            <a:r>
              <a:rPr>
                <a:latin typeface="Comic Sans MS" panose="030F0702030302020204" pitchFamily="2" charset="0"/>
                <a:ea typeface="宋体" panose="02010600030101010101" pitchFamily="2" charset="-122"/>
              </a:rPr>
              <a:t>74HC138输出为低电平有效，所以需要对逻辑函数</a:t>
            </a:r>
            <a:r>
              <a:rPr lang="zh-CN">
                <a:latin typeface="Comic Sans MS" panose="030F0702030302020204" pitchFamily="2" charset="0"/>
                <a:ea typeface="宋体" panose="02010600030101010101" pitchFamily="2" charset="-122"/>
              </a:rPr>
              <a:t>式</a:t>
            </a:r>
            <a:r>
              <a:rPr>
                <a:latin typeface="Comic Sans MS" panose="030F0702030302020204" pitchFamily="2" charset="0"/>
                <a:ea typeface="宋体" panose="02010600030101010101" pitchFamily="2" charset="-122"/>
              </a:rPr>
              <a:t>进行变换</a:t>
            </a:r>
            <a:endParaRPr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971550" y="1506855"/>
          <a:ext cx="2289175" cy="58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" r:id="rId5" imgW="5724525" imgH="762000" progId="Paint.Picture">
                  <p:embed/>
                </p:oleObj>
              </mc:Choice>
              <mc:Fallback>
                <p:oleObj name="" r:id="rId5" imgW="5724525" imgH="76200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550" y="1506855"/>
                        <a:ext cx="2289175" cy="589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1043940" y="2167255"/>
          <a:ext cx="2185670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" r:id="rId7" imgW="3533775" imgH="742950" progId="Paint.Picture">
                  <p:embed/>
                </p:oleObj>
              </mc:Choice>
              <mc:Fallback>
                <p:oleObj name="" r:id="rId7" imgW="3533775" imgH="742950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940" y="2167255"/>
                        <a:ext cx="2185670" cy="534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1043940" y="2708910"/>
          <a:ext cx="2198370" cy="586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" r:id="rId9" imgW="3514725" imgH="800100" progId="Paint.Picture">
                  <p:embed/>
                </p:oleObj>
              </mc:Choice>
              <mc:Fallback>
                <p:oleObj name="" r:id="rId9" imgW="3514725" imgH="80010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3940" y="2708910"/>
                        <a:ext cx="2198370" cy="586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>
            <p:custDataLst>
              <p:tags r:id="rId11"/>
            </p:custDataLst>
          </p:nvPr>
        </p:nvGraphicFramePr>
        <p:xfrm>
          <a:off x="7060565" y="1124585"/>
          <a:ext cx="1646555" cy="268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2" imgW="2819400" imgH="3495675" progId="Paint.Picture">
                  <p:embed/>
                </p:oleObj>
              </mc:Choice>
              <mc:Fallback>
                <p:oleObj name="" r:id="rId12" imgW="2819400" imgH="34956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60565" y="1124585"/>
                        <a:ext cx="1646555" cy="268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0"/>
      <p:bldP spid="2" grpId="1"/>
      <p:bldP spid="4" grpId="0" bldLvl="0" animBg="1"/>
      <p:bldP spid="4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-2147482326"/>
          <p:cNvGraphicFramePr/>
          <p:nvPr/>
        </p:nvGraphicFramePr>
        <p:xfrm>
          <a:off x="1179830" y="548640"/>
          <a:ext cx="6350000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9829800" imgH="7061200" progId="Visio.Drawing.11">
                  <p:embed/>
                </p:oleObj>
              </mc:Choice>
              <mc:Fallback>
                <p:oleObj name="" r:id="rId1" imgW="9829800" imgH="70612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79830" y="548640"/>
                        <a:ext cx="6350000" cy="424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84530" y="4652645"/>
            <a:ext cx="8007985" cy="1614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上述8个逻辑函数任何时候只测试其中一种，因此需要选择一个输出。</a:t>
            </a:r>
            <a:endParaRPr sz="160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74HC151为8选一数据选择器，刚好用来实现功能选择。将逻辑函数Z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~Z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作为数据选择器的8个输入D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~D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，然后用地址码A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~A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来进行选择。当地址码A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=000选择实现Z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功能，A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=001选择实现Z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功能，...，A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=111选择实现Z</a:t>
            </a:r>
            <a:r>
              <a:rPr sz="1600" baseline="-25000"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sz="1600">
                <a:latin typeface="Comic Sans MS" panose="030F0702030302020204" pitchFamily="2" charset="0"/>
                <a:ea typeface="宋体" panose="02010600030101010101" pitchFamily="2" charset="-122"/>
              </a:rPr>
              <a:t>功能。</a:t>
            </a:r>
            <a:endParaRPr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 descr="DTXJ9C9)6I1JIFLD{MR)0R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" y="2849245"/>
            <a:ext cx="1804035" cy="840740"/>
          </a:xfrm>
          <a:prstGeom prst="rect">
            <a:avLst/>
          </a:prstGeom>
        </p:spPr>
      </p:pic>
      <p:pic>
        <p:nvPicPr>
          <p:cNvPr id="11" name="图片 10" descr="8E6S`1Y~DW[EX06Z{3H7EB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635" y="1052830"/>
            <a:ext cx="1933575" cy="1424305"/>
          </a:xfrm>
          <a:prstGeom prst="rect">
            <a:avLst/>
          </a:prstGeom>
        </p:spPr>
      </p:pic>
      <p:graphicFrame>
        <p:nvGraphicFramePr>
          <p:cNvPr id="5" name="对象 -2147482441"/>
          <p:cNvGraphicFramePr/>
          <p:nvPr/>
        </p:nvGraphicFramePr>
        <p:xfrm>
          <a:off x="7510780" y="2708910"/>
          <a:ext cx="1082675" cy="976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5" imgW="1151890" imgH="892810" progId="Visio.Drawing.11">
                  <p:embed/>
                </p:oleObj>
              </mc:Choice>
              <mc:Fallback>
                <p:oleObj name="" r:id="rId5" imgW="1151890" imgH="892810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10780" y="2708910"/>
                        <a:ext cx="1082675" cy="9766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442"/>
          <p:cNvGraphicFramePr/>
          <p:nvPr/>
        </p:nvGraphicFramePr>
        <p:xfrm>
          <a:off x="7353300" y="3789045"/>
          <a:ext cx="124015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7" imgW="1151890" imgH="849630" progId="Visio.Drawing.11">
                  <p:embed/>
                </p:oleObj>
              </mc:Choice>
              <mc:Fallback>
                <p:oleObj name="" r:id="rId7" imgW="1151890" imgH="84963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53300" y="3789045"/>
                        <a:ext cx="1240155" cy="1187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>
            <p:custDataLst>
              <p:tags r:id="rId9"/>
            </p:custDataLst>
          </p:nvPr>
        </p:nvGraphicFramePr>
        <p:xfrm>
          <a:off x="899160" y="3689985"/>
          <a:ext cx="1635760" cy="96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0" imgW="2295525" imgH="2867025" progId="Paint.Picture">
                  <p:embed/>
                </p:oleObj>
              </mc:Choice>
              <mc:Fallback>
                <p:oleObj name="" r:id="rId10" imgW="2295525" imgH="286702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9160" y="3689985"/>
                        <a:ext cx="1635760" cy="962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>
            <p:custDataLst>
              <p:tags r:id="rId12"/>
            </p:custDataLst>
          </p:nvPr>
        </p:nvGraphicFramePr>
        <p:xfrm>
          <a:off x="527050" y="692785"/>
          <a:ext cx="611505" cy="180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3" imgW="876300" imgH="2943225" progId="Paint.Picture">
                  <p:embed/>
                </p:oleObj>
              </mc:Choice>
              <mc:Fallback>
                <p:oleObj name="" r:id="rId13" imgW="876300" imgH="29432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7050" y="692785"/>
                        <a:ext cx="611505" cy="1805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>
            <p:custDataLst>
              <p:tags r:id="rId15"/>
            </p:custDataLst>
          </p:nvPr>
        </p:nvGraphicFramePr>
        <p:xfrm>
          <a:off x="2843530" y="3500755"/>
          <a:ext cx="805815" cy="1223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6" imgW="847725" imgH="2428875" progId="Paint.Picture">
                  <p:embed/>
                </p:oleObj>
              </mc:Choice>
              <mc:Fallback>
                <p:oleObj name="" r:id="rId16" imgW="847725" imgH="2428875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43530" y="3500755"/>
                        <a:ext cx="805815" cy="1223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  <p:bldLst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/>
        </p:nvGraphicFramePr>
        <p:xfrm>
          <a:off x="800100" y="1036638"/>
          <a:ext cx="2926080" cy="2518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1780"/>
                <a:gridCol w="1384300"/>
              </a:tblGrid>
              <a:tr h="270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A  B  C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5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0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0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8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 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0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513197" y="610869"/>
            <a:ext cx="872498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真值表</a:t>
            </a:r>
            <a:endParaRPr lang="zh-CN" altLang="en-US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6677025" y="1651000"/>
            <a:ext cx="803275" cy="949325"/>
          </a:xfrm>
          <a:prstGeom prst="parallelogram">
            <a:avLst>
              <a:gd name="adj" fmla="val 25000"/>
            </a:avLst>
          </a:prstGeom>
          <a:solidFill>
            <a:srgbClr val="72BFC5"/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-2147481878"/>
          <p:cNvGraphicFramePr/>
          <p:nvPr/>
        </p:nvGraphicFramePr>
        <p:xfrm>
          <a:off x="4832350" y="1076325"/>
          <a:ext cx="2840038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2222500" imgH="1320800" progId="Visio.Drawing.11">
                  <p:embed/>
                </p:oleObj>
              </mc:Choice>
              <mc:Fallback>
                <p:oleObj name="" r:id="rId1" imgW="2222500" imgH="1320800" progId="Visio.Drawing.11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32350" y="1076325"/>
                        <a:ext cx="2840038" cy="170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平行四边形 9"/>
          <p:cNvSpPr/>
          <p:nvPr/>
        </p:nvSpPr>
        <p:spPr>
          <a:xfrm>
            <a:off x="5416550" y="1651000"/>
            <a:ext cx="803275" cy="949325"/>
          </a:xfrm>
          <a:prstGeom prst="parallelogram">
            <a:avLst>
              <a:gd name="adj" fmla="val 25000"/>
            </a:avLst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7" name="文本框 99"/>
          <p:cNvSpPr txBox="1"/>
          <p:nvPr/>
        </p:nvSpPr>
        <p:spPr>
          <a:xfrm>
            <a:off x="4657725" y="3136900"/>
            <a:ext cx="36639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66700"/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Y=A'B'C+A'BC'+AB'C'+ABC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8050" y="3849688"/>
            <a:ext cx="27114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从另一个角度进行化简：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6" name="文本框 11269"/>
          <p:cNvSpPr txBox="1"/>
          <p:nvPr/>
        </p:nvSpPr>
        <p:spPr>
          <a:xfrm>
            <a:off x="1144588" y="5851525"/>
            <a:ext cx="16271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=A⊕B⊕C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0100" y="4291013"/>
            <a:ext cx="3390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Y=A'B'C+A'BC'+AB'C'+ABC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4738" y="4684713"/>
            <a:ext cx="34829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=(A'B'C+AB'C')+(A'BC'+ABC)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6963" y="5053013"/>
            <a:ext cx="30940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=B'(A'C+AC')+B(A'C'+AC)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4588" y="5421313"/>
            <a:ext cx="22590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=B'(A⊕C)+B(A⊙C)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269" name="对象 -2147482409"/>
          <p:cNvGraphicFramePr/>
          <p:nvPr/>
        </p:nvGraphicFramePr>
        <p:xfrm>
          <a:off x="5289550" y="4291013"/>
          <a:ext cx="2981325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2413000" imgH="1016000" progId="Visio.Drawing.11">
                  <p:embed/>
                </p:oleObj>
              </mc:Choice>
              <mc:Fallback>
                <p:oleObj name="" r:id="rId3" imgW="2413000" imgH="1016000" progId="Visio.Drawing.11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9550" y="4291013"/>
                        <a:ext cx="2981325" cy="14430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053138" y="5734050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逻辑图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9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10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10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2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3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 bldLvl="0" animBg="1"/>
      <p:bldP spid="11" grpId="1" animBg="1"/>
      <p:bldP spid="10277" grpId="0"/>
      <p:bldP spid="10277" grpId="1"/>
      <p:bldP spid="5" grpId="0"/>
      <p:bldP spid="5" grpId="1"/>
      <p:bldP spid="6" grpId="0"/>
      <p:bldP spid="6" grpId="1"/>
      <p:bldP spid="7" grpId="0"/>
      <p:bldP spid="8" grpId="0"/>
      <p:bldP spid="8" grpId="1"/>
      <p:bldP spid="9" grpId="0"/>
      <p:bldP spid="9" grpId="1"/>
      <p:bldP spid="11266" grpId="0"/>
      <p:bldP spid="11266" grpId="1"/>
      <p:bldP spid="12" grpId="0"/>
      <p:bldP spid="12" grpId="1"/>
      <p:bldP spid="3" grpId="0"/>
      <p:bldP spid="3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420,&quot;width&quot;:1992.5007874015748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oZGlkIjoiYWJjOWFlYWJmOTE2ZmJkZWYwYmM5MGYxMzNlYjI1OTMifQ=="/>
  <p:tag name="KSO_WPP_MARK_KEY" val="c5b9c177-2f27-4310-b07a-4b9447e6a8df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FF">
            <a:alpha val="14999"/>
          </a:srgbClr>
        </a:solidFill>
        <a:ln w="9525">
          <a:noFill/>
        </a:ln>
      </a:spPr>
      <a:bodyPr anchor="t"/>
      <a:lstStyle>
        <a:defPPr eaLnBrk="0" hangingPunct="0">
          <a:defRPr lang="zh-CN" altLang="en-US">
            <a:latin typeface="Arial" panose="020B0604020202020204" pitchFamily="34" charset="0"/>
            <a:ea typeface="宋体" panose="02010600030101010101" pitchFamily="2" charset="-122"/>
          </a:defRPr>
        </a:defPPr>
      </a:lst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FF">
            <a:alpha val="14999"/>
          </a:srgbClr>
        </a:solidFill>
        <a:ln w="9525">
          <a:noFill/>
        </a:ln>
      </a:spPr>
      <a:bodyPr anchor="t"/>
      <a:lstStyle>
        <a:defPPr eaLnBrk="0" hangingPunct="0">
          <a:defRPr lang="zh-CN" altLang="en-US">
            <a:latin typeface="Arial" panose="020B0604020202020204" pitchFamily="34" charset="0"/>
            <a:ea typeface="宋体" panose="02010600030101010101" pitchFamily="2" charset="-122"/>
          </a:defRPr>
        </a:defPPr>
      </a:lst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12227</Words>
  <Application>WPS 演示</Application>
  <PresentationFormat>在屏幕上显示</PresentationFormat>
  <Paragraphs>1490</Paragraphs>
  <Slides>85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111</vt:i4>
      </vt:variant>
      <vt:variant>
        <vt:lpstr>幻灯片标题</vt:lpstr>
      </vt:variant>
      <vt:variant>
        <vt:i4>85</vt:i4>
      </vt:variant>
    </vt:vector>
  </HeadingPairs>
  <TitlesOfParts>
    <vt:vector size="214" baseType="lpstr">
      <vt:lpstr>Arial</vt:lpstr>
      <vt:lpstr>宋体</vt:lpstr>
      <vt:lpstr>Wingdings</vt:lpstr>
      <vt:lpstr>Comic Sans MS</vt:lpstr>
      <vt:lpstr>黑体</vt:lpstr>
      <vt:lpstr>楷体_GB2312</vt:lpstr>
      <vt:lpstr>新宋体</vt:lpstr>
      <vt:lpstr>华文行楷</vt:lpstr>
      <vt:lpstr>楷体</vt:lpstr>
      <vt:lpstr>隶书</vt:lpstr>
      <vt:lpstr>仿宋_GB2312</vt:lpstr>
      <vt:lpstr>Times New Roman</vt:lpstr>
      <vt:lpstr>仿宋</vt:lpstr>
      <vt:lpstr>Wingdings</vt:lpstr>
      <vt:lpstr>微软雅黑</vt:lpstr>
      <vt:lpstr>Arial Unicode MS</vt:lpstr>
      <vt:lpstr>默认设计模板</vt:lpstr>
      <vt:lpstr>1_默认设计模板</vt:lpstr>
      <vt:lpstr>Visio.Drawing.11</vt:lpstr>
      <vt:lpstr>Paint.Picture</vt:lpstr>
      <vt:lpstr>Equation.3</vt:lpstr>
      <vt:lpstr>Equation.3</vt:lpstr>
      <vt:lpstr>Paint.Picture</vt:lpstr>
      <vt:lpstr>Paint.Picture</vt:lpstr>
      <vt:lpstr>Paint.Picture</vt:lpstr>
      <vt:lpstr>Paint.Picture</vt:lpstr>
      <vt:lpstr>Visio.Drawing.11</vt:lpstr>
      <vt:lpstr>Visio.Drawing.11</vt:lpstr>
      <vt:lpstr>Visio.Drawing.11</vt:lpstr>
      <vt:lpstr>Paint.Picture</vt:lpstr>
      <vt:lpstr>Visio.Drawing.11</vt:lpstr>
      <vt:lpstr>Paint.Picture</vt:lpstr>
      <vt:lpstr>Paint.Picture</vt:lpstr>
      <vt:lpstr>Paint.Picture</vt:lpstr>
      <vt:lpstr>Equation.3</vt:lpstr>
      <vt:lpstr>Paint.Picture</vt:lpstr>
      <vt:lpstr>Equation.DSMT4</vt:lpstr>
      <vt:lpstr>Visio.Drawing.11</vt:lpstr>
      <vt:lpstr>Visio.Drawing.11</vt:lpstr>
      <vt:lpstr>Equation.3</vt:lpstr>
      <vt:lpstr>Visio.Drawing.11</vt:lpstr>
      <vt:lpstr>Equation.3</vt:lpstr>
      <vt:lpstr>Paint.Picture</vt:lpstr>
      <vt:lpstr>Equation.3</vt:lpstr>
      <vt:lpstr>Equation.3</vt:lpstr>
      <vt:lpstr>Visio.Drawing.11</vt:lpstr>
      <vt:lpstr>Equation.3</vt:lpstr>
      <vt:lpstr>Paint.Picture</vt:lpstr>
      <vt:lpstr>Equation.3</vt:lpstr>
      <vt:lpstr>Equation.DSMT4</vt:lpstr>
      <vt:lpstr>Paint.Picture</vt:lpstr>
      <vt:lpstr>Visio.Drawing.11</vt:lpstr>
      <vt:lpstr>Paint.Picture</vt:lpstr>
      <vt:lpstr>Visio.Drawing.11</vt:lpstr>
      <vt:lpstr>Visio.Drawing.11</vt:lpstr>
      <vt:lpstr>Paint.Picture</vt:lpstr>
      <vt:lpstr>Equation.DSMT4</vt:lpstr>
      <vt:lpstr>Paint.Picture</vt:lpstr>
      <vt:lpstr>Paint.Picture</vt:lpstr>
      <vt:lpstr>Visio.Drawing.11</vt:lpstr>
      <vt:lpstr>Paint.Picture</vt:lpstr>
      <vt:lpstr>Visio.Drawing.11</vt:lpstr>
      <vt:lpstr>Visio.Drawing.11</vt:lpstr>
      <vt:lpstr>Paint.Picture</vt:lpstr>
      <vt:lpstr>Equation.3</vt:lpstr>
      <vt:lpstr>Equation.DSMT4</vt:lpstr>
      <vt:lpstr>Visio.Drawing.11</vt:lpstr>
      <vt:lpstr>Equation.3</vt:lpstr>
      <vt:lpstr>Equation.3</vt:lpstr>
      <vt:lpstr>Paint.Picture</vt:lpstr>
      <vt:lpstr>Paint.Picture</vt:lpstr>
      <vt:lpstr>Paint.Picture</vt:lpstr>
      <vt:lpstr>Paint.Picture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Equation.DSMT4</vt:lpstr>
      <vt:lpstr>Paint.Picture</vt:lpstr>
      <vt:lpstr>Visio.Drawing.11</vt:lpstr>
      <vt:lpstr>Equation.3</vt:lpstr>
      <vt:lpstr>Equation.DSMT4</vt:lpstr>
      <vt:lpstr>Visio.Drawing.11</vt:lpstr>
      <vt:lpstr>Visio.Drawing.11</vt:lpstr>
      <vt:lpstr>Visio.Drawing.11</vt:lpstr>
      <vt:lpstr>Visio.Drawing.11</vt:lpstr>
      <vt:lpstr>Equation.DSMT4</vt:lpstr>
      <vt:lpstr>Visio.Drawing.11</vt:lpstr>
      <vt:lpstr>Equation.3</vt:lpstr>
      <vt:lpstr>Visio.Drawing.11</vt:lpstr>
      <vt:lpstr>Equation.3</vt:lpstr>
      <vt:lpstr>Visio.Drawing.11</vt:lpstr>
      <vt:lpstr>Visio.Drawing.11</vt:lpstr>
      <vt:lpstr>Visio.Drawing.11</vt:lpstr>
      <vt:lpstr>Visio.Drawing.11</vt:lpstr>
      <vt:lpstr>Equation.3</vt:lpstr>
      <vt:lpstr>Equation.3</vt:lpstr>
      <vt:lpstr>Visio.Drawing.11</vt:lpstr>
      <vt:lpstr>Visio.Drawing.11</vt:lpstr>
      <vt:lpstr>Visio.Drawing.11</vt:lpstr>
      <vt:lpstr>Visio.Drawing.11</vt:lpstr>
      <vt:lpstr>Visio.Drawing.11</vt:lpstr>
      <vt:lpstr>Equation.DSMT4</vt:lpstr>
      <vt:lpstr>Visio.Drawing.11</vt:lpstr>
      <vt:lpstr>Equation.3</vt:lpstr>
      <vt:lpstr>Equation.3</vt:lpstr>
      <vt:lpstr>Equation.3</vt:lpstr>
      <vt:lpstr>Equation.3</vt:lpstr>
      <vt:lpstr>Equation.3</vt:lpstr>
      <vt:lpstr>Visio.Drawing.11</vt:lpstr>
      <vt:lpstr>Visio.Drawing.11</vt:lpstr>
      <vt:lpstr>Paint.Picture</vt:lpstr>
      <vt:lpstr>Visio.Drawing.11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MC SYSTEM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MC SYSTEM</dc:creator>
  <cp:lastModifiedBy>如歌</cp:lastModifiedBy>
  <cp:revision>2123</cp:revision>
  <dcterms:created xsi:type="dcterms:W3CDTF">2007-03-26T08:38:00Z</dcterms:created>
  <dcterms:modified xsi:type="dcterms:W3CDTF">2023-01-05T15:10:06Z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F1A1ED96DB864EA3AA7EC983994DC3D8</vt:lpwstr>
  </property>
</Properties>
</file>